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9" r:id="rId3"/>
    <p:sldId id="295" r:id="rId4"/>
    <p:sldId id="296" r:id="rId5"/>
    <p:sldId id="292" r:id="rId6"/>
    <p:sldId id="287" r:id="rId7"/>
    <p:sldId id="290" r:id="rId8"/>
    <p:sldId id="293" r:id="rId9"/>
    <p:sldId id="291" r:id="rId10"/>
    <p:sldId id="294" r:id="rId11"/>
    <p:sldId id="297" r:id="rId12"/>
    <p:sldId id="259" r:id="rId13"/>
    <p:sldId id="271" r:id="rId14"/>
    <p:sldId id="272" r:id="rId15"/>
    <p:sldId id="273" r:id="rId16"/>
    <p:sldId id="274" r:id="rId17"/>
    <p:sldId id="275" r:id="rId18"/>
    <p:sldId id="276" r:id="rId19"/>
    <p:sldId id="278" r:id="rId20"/>
    <p:sldId id="279" r:id="rId21"/>
    <p:sldId id="267" r:id="rId22"/>
    <p:sldId id="258" r:id="rId23"/>
    <p:sldId id="268" r:id="rId24"/>
    <p:sldId id="263" r:id="rId25"/>
    <p:sldId id="269" r:id="rId26"/>
    <p:sldId id="283" r:id="rId27"/>
    <p:sldId id="270" r:id="rId28"/>
    <p:sldId id="281" r:id="rId29"/>
    <p:sldId id="280" r:id="rId30"/>
    <p:sldId id="282" r:id="rId31"/>
    <p:sldId id="262" r:id="rId32"/>
    <p:sldId id="285" r:id="rId33"/>
    <p:sldId id="261" r:id="rId34"/>
    <p:sldId id="257" r:id="rId35"/>
    <p:sldId id="284" r:id="rId3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12A64-1245-4C0A-8B18-6A672165609C}" type="doc">
      <dgm:prSet loTypeId="urn:microsoft.com/office/officeart/2005/8/layout/radial1" loCatId="relationship" qsTypeId="urn:microsoft.com/office/officeart/2005/8/quickstyle/simple1" qsCatId="simple" csTypeId="urn:microsoft.com/office/officeart/2005/8/colors/accent1_2" csCatId="accent1" phldr="1"/>
      <dgm:spPr/>
    </dgm:pt>
    <dgm:pt modelId="{ACC341B0-62CC-468F-A5FF-4B43A1D9019F}">
      <dgm:prSet custT="1"/>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cap="none" normalizeH="0" baseline="0" dirty="0">
              <a:ln>
                <a:noFill/>
              </a:ln>
              <a:solidFill>
                <a:srgbClr val="CC3300"/>
              </a:solidFill>
              <a:effectLst/>
              <a:latin typeface="Arial" charset="0"/>
            </a:rPr>
            <a:t>Gemenskaper</a:t>
          </a:r>
        </a:p>
      </dgm:t>
    </dgm:pt>
    <dgm:pt modelId="{FA309171-7798-405A-A762-BFD9A578E9D0}" type="parTrans" cxnId="{4C5C54C2-DA30-4971-A2E3-CC39A48810CD}">
      <dgm:prSet/>
      <dgm:spPr/>
      <dgm:t>
        <a:bodyPr/>
        <a:lstStyle/>
        <a:p>
          <a:endParaRPr lang="sv-SE"/>
        </a:p>
      </dgm:t>
    </dgm:pt>
    <dgm:pt modelId="{AC7FF508-1557-46D6-8157-4EFC63D54CA0}" type="sibTrans" cxnId="{4C5C54C2-DA30-4971-A2E3-CC39A48810CD}">
      <dgm:prSet/>
      <dgm:spPr/>
      <dgm:t>
        <a:bodyPr/>
        <a:lstStyle/>
        <a:p>
          <a:endParaRPr lang="sv-SE"/>
        </a:p>
      </dgm:t>
    </dgm:pt>
    <dgm:pt modelId="{6CCA1F2B-EC98-4F53-B417-1B260B700675}">
      <dgm:prSet custT="1"/>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cap="none" normalizeH="0" baseline="0" dirty="0">
              <a:ln>
                <a:noFill/>
              </a:ln>
              <a:solidFill>
                <a:schemeClr val="tx1"/>
              </a:solidFill>
              <a:effectLst/>
              <a:latin typeface="Arial" charset="0"/>
            </a:rPr>
            <a:t>Herr</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cap="none" normalizeH="0" baseline="0" dirty="0">
              <a:ln>
                <a:noFill/>
              </a:ln>
              <a:solidFill>
                <a:schemeClr val="tx1"/>
              </a:solidFill>
              <a:effectLst/>
              <a:latin typeface="Arial" charset="0"/>
            </a:rPr>
            <a:t>skap</a:t>
          </a:r>
        </a:p>
      </dgm:t>
    </dgm:pt>
    <dgm:pt modelId="{CAA85585-9E83-4A49-BF94-D398946356FE}" type="parTrans" cxnId="{64EC25C3-F240-4D30-8669-213E55D02E13}">
      <dgm:prSet/>
      <dgm:spPr/>
      <dgm:t>
        <a:bodyPr/>
        <a:lstStyle/>
        <a:p>
          <a:endParaRPr lang="sv-SE"/>
        </a:p>
      </dgm:t>
    </dgm:pt>
    <dgm:pt modelId="{A7CABE6E-B61C-4AE6-A86B-705FFDC4A7E0}" type="sibTrans" cxnId="{64EC25C3-F240-4D30-8669-213E55D02E13}">
      <dgm:prSet/>
      <dgm:spPr/>
      <dgm:t>
        <a:bodyPr/>
        <a:lstStyle/>
        <a:p>
          <a:endParaRPr lang="sv-SE"/>
        </a:p>
      </dgm:t>
    </dgm:pt>
    <dgm:pt modelId="{E4EED71B-6490-481C-949C-C777F213FE52}">
      <dgm:prSet/>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b="1" i="0" u="none" strike="noStrike" cap="none" normalizeH="0" baseline="0" dirty="0">
              <a:ln>
                <a:noFill/>
              </a:ln>
              <a:solidFill>
                <a:schemeClr val="bg1"/>
              </a:solidFill>
              <a:effectLst/>
              <a:latin typeface="Arial" charset="0"/>
            </a:rPr>
            <a:t>Äkten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b="1" i="0" u="none" strike="noStrike" cap="none" normalizeH="0" baseline="0" dirty="0">
              <a:ln>
                <a:noFill/>
              </a:ln>
              <a:solidFill>
                <a:schemeClr val="bg1"/>
              </a:solidFill>
              <a:effectLst/>
              <a:latin typeface="Arial" charset="0"/>
            </a:rPr>
            <a:t>skap</a:t>
          </a:r>
        </a:p>
      </dgm:t>
    </dgm:pt>
    <dgm:pt modelId="{F2EF3B53-00FA-45BA-8BEB-7E8D0BFDD112}" type="parTrans" cxnId="{6B9F13C9-23E0-4232-8030-CE812C393146}">
      <dgm:prSet/>
      <dgm:spPr/>
      <dgm:t>
        <a:bodyPr/>
        <a:lstStyle/>
        <a:p>
          <a:endParaRPr lang="sv-SE"/>
        </a:p>
      </dgm:t>
    </dgm:pt>
    <dgm:pt modelId="{225618E5-9417-4523-832C-A3611882F6AC}" type="sibTrans" cxnId="{6B9F13C9-23E0-4232-8030-CE812C393146}">
      <dgm:prSet/>
      <dgm:spPr/>
      <dgm:t>
        <a:bodyPr/>
        <a:lstStyle/>
        <a:p>
          <a:endParaRPr lang="sv-SE"/>
        </a:p>
      </dgm:t>
    </dgm:pt>
    <dgm:pt modelId="{A8DF1343-97EB-4568-8B56-8B92C393C1E0}">
      <dgm:prSet/>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b="0" i="0" u="none" strike="noStrike" cap="none" normalizeH="0" baseline="0" dirty="0">
              <a:ln>
                <a:noFill/>
              </a:ln>
              <a:solidFill>
                <a:schemeClr val="bg1"/>
              </a:solidFill>
              <a:effectLst/>
              <a:latin typeface="Arial" charset="0"/>
            </a:rPr>
            <a:t>etc</a:t>
          </a:r>
          <a:r>
            <a:rPr kumimoji="0" lang="sv-SE" altLang="sv-SE" b="1" i="0" u="none" strike="noStrike" cap="none" normalizeH="0" baseline="0" dirty="0">
              <a:ln>
                <a:noFill/>
              </a:ln>
              <a:solidFill>
                <a:schemeClr val="bg1"/>
              </a:solidFill>
              <a:effectLst/>
              <a:latin typeface="Arial" charset="0"/>
            </a:rPr>
            <a:t>.</a:t>
          </a:r>
        </a:p>
      </dgm:t>
    </dgm:pt>
    <dgm:pt modelId="{278CE64E-9D70-4BBB-AF95-1C1596C5A927}" type="parTrans" cxnId="{2C3DFD40-7466-4E46-A904-FADD5AE69858}">
      <dgm:prSet/>
      <dgm:spPr/>
      <dgm:t>
        <a:bodyPr/>
        <a:lstStyle/>
        <a:p>
          <a:endParaRPr lang="sv-SE"/>
        </a:p>
      </dgm:t>
    </dgm:pt>
    <dgm:pt modelId="{F2F1CB97-EA97-4118-A623-EF24F0A40681}" type="sibTrans" cxnId="{2C3DFD40-7466-4E46-A904-FADD5AE69858}">
      <dgm:prSet/>
      <dgm:spPr/>
      <dgm:t>
        <a:bodyPr/>
        <a:lstStyle/>
        <a:p>
          <a:endParaRPr lang="sv-SE"/>
        </a:p>
      </dgm:t>
    </dgm:pt>
    <dgm:pt modelId="{D5186831-9865-4BFD-9534-31BAF561228E}">
      <dgm:prSet custT="1"/>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cap="none" normalizeH="0" baseline="0" dirty="0">
              <a:ln>
                <a:noFill/>
              </a:ln>
              <a:solidFill>
                <a:schemeClr val="bg1"/>
              </a:solidFill>
              <a:effectLst/>
              <a:latin typeface="Arial" charset="0"/>
            </a:rPr>
            <a:t>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cap="none" normalizeH="0" baseline="0" dirty="0">
              <a:ln>
                <a:noFill/>
              </a:ln>
              <a:solidFill>
                <a:schemeClr val="bg1"/>
              </a:solidFill>
              <a:effectLst/>
              <a:latin typeface="Arial" charset="0"/>
            </a:rPr>
            <a:t>skap</a:t>
          </a:r>
        </a:p>
      </dgm:t>
    </dgm:pt>
    <dgm:pt modelId="{7B899A0B-AED9-4DED-A710-ADEFCD79E0A0}" type="parTrans" cxnId="{A02570AF-023A-4509-A79A-7C77AB389292}">
      <dgm:prSet/>
      <dgm:spPr/>
      <dgm:t>
        <a:bodyPr/>
        <a:lstStyle/>
        <a:p>
          <a:endParaRPr lang="sv-SE"/>
        </a:p>
      </dgm:t>
    </dgm:pt>
    <dgm:pt modelId="{865BAF0D-429B-4D0A-B6BF-2D2ACEDEF07A}" type="sibTrans" cxnId="{A02570AF-023A-4509-A79A-7C77AB389292}">
      <dgm:prSet/>
      <dgm:spPr/>
      <dgm:t>
        <a:bodyPr/>
        <a:lstStyle/>
        <a:p>
          <a:endParaRPr lang="sv-SE"/>
        </a:p>
      </dgm:t>
    </dgm:pt>
    <dgm:pt modelId="{9B281FD9-E002-4518-8126-C63A7F4EE6C7}">
      <dgm:prSet custT="1"/>
      <dgm:spPr>
        <a:no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800" b="1" i="0" u="none" strike="noStrike" cap="none" normalizeH="0" baseline="0" dirty="0">
              <a:ln>
                <a:noFill/>
              </a:ln>
              <a:solidFill>
                <a:schemeClr val="bg1"/>
              </a:solidFill>
              <a:effectLst/>
              <a:latin typeface="Arial" charset="0"/>
            </a:rPr>
            <a:t>Föräldraskap</a:t>
          </a:r>
        </a:p>
      </dgm:t>
    </dgm:pt>
    <dgm:pt modelId="{CD283AA4-966F-4561-BD1F-41CFA313117B}" type="sibTrans" cxnId="{3474EE06-280F-4ADC-8DD2-561253D6ED26}">
      <dgm:prSet/>
      <dgm:spPr/>
      <dgm:t>
        <a:bodyPr/>
        <a:lstStyle/>
        <a:p>
          <a:endParaRPr lang="sv-SE"/>
        </a:p>
      </dgm:t>
    </dgm:pt>
    <dgm:pt modelId="{5AD154C1-C918-49BE-A54F-B83DBB11338F}" type="parTrans" cxnId="{3474EE06-280F-4ADC-8DD2-561253D6ED26}">
      <dgm:prSet/>
      <dgm:spPr/>
      <dgm:t>
        <a:bodyPr/>
        <a:lstStyle/>
        <a:p>
          <a:endParaRPr lang="sv-SE"/>
        </a:p>
      </dgm:t>
    </dgm:pt>
    <dgm:pt modelId="{30F3FF5D-FD7A-4C5D-A23E-C11253930F0F}" type="pres">
      <dgm:prSet presAssocID="{85212A64-1245-4C0A-8B18-6A672165609C}" presName="cycle" presStyleCnt="0">
        <dgm:presLayoutVars>
          <dgm:chMax val="1"/>
          <dgm:dir/>
          <dgm:animLvl val="ctr"/>
          <dgm:resizeHandles val="exact"/>
        </dgm:presLayoutVars>
      </dgm:prSet>
      <dgm:spPr/>
    </dgm:pt>
    <dgm:pt modelId="{90943669-E4E3-4589-A0C0-8BF753362089}" type="pres">
      <dgm:prSet presAssocID="{ACC341B0-62CC-468F-A5FF-4B43A1D9019F}" presName="centerShape" presStyleLbl="node0" presStyleIdx="0" presStyleCnt="1"/>
      <dgm:spPr/>
    </dgm:pt>
    <dgm:pt modelId="{0FC463AD-0035-49E9-94C3-EBC457393196}" type="pres">
      <dgm:prSet presAssocID="{5AD154C1-C918-49BE-A54F-B83DBB11338F}" presName="Name9" presStyleLbl="parChTrans1D2" presStyleIdx="0" presStyleCnt="5"/>
      <dgm:spPr/>
    </dgm:pt>
    <dgm:pt modelId="{CC71A017-D0E8-4715-A502-EB11F4F8861E}" type="pres">
      <dgm:prSet presAssocID="{5AD154C1-C918-49BE-A54F-B83DBB11338F}" presName="connTx" presStyleLbl="parChTrans1D2" presStyleIdx="0" presStyleCnt="5"/>
      <dgm:spPr/>
    </dgm:pt>
    <dgm:pt modelId="{6652C610-6A60-4A5A-85BC-A440ED9791C3}" type="pres">
      <dgm:prSet presAssocID="{9B281FD9-E002-4518-8126-C63A7F4EE6C7}" presName="node" presStyleLbl="node1" presStyleIdx="0" presStyleCnt="5">
        <dgm:presLayoutVars>
          <dgm:bulletEnabled val="1"/>
        </dgm:presLayoutVars>
      </dgm:prSet>
      <dgm:spPr/>
    </dgm:pt>
    <dgm:pt modelId="{8B55136B-833E-4596-A572-20EE439FE44D}" type="pres">
      <dgm:prSet presAssocID="{CAA85585-9E83-4A49-BF94-D398946356FE}" presName="Name9" presStyleLbl="parChTrans1D2" presStyleIdx="1" presStyleCnt="5"/>
      <dgm:spPr/>
    </dgm:pt>
    <dgm:pt modelId="{DDE560B3-F135-43DA-BB3D-22D1F264DA48}" type="pres">
      <dgm:prSet presAssocID="{CAA85585-9E83-4A49-BF94-D398946356FE}" presName="connTx" presStyleLbl="parChTrans1D2" presStyleIdx="1" presStyleCnt="5"/>
      <dgm:spPr/>
    </dgm:pt>
    <dgm:pt modelId="{D8AB26F9-AC25-40B2-BD0E-232A7FA312F5}" type="pres">
      <dgm:prSet presAssocID="{6CCA1F2B-EC98-4F53-B417-1B260B700675}" presName="node" presStyleLbl="node1" presStyleIdx="1" presStyleCnt="5">
        <dgm:presLayoutVars>
          <dgm:bulletEnabled val="1"/>
        </dgm:presLayoutVars>
      </dgm:prSet>
      <dgm:spPr/>
    </dgm:pt>
    <dgm:pt modelId="{0BE26AFD-0A03-4A59-8C43-D574C55E76AA}" type="pres">
      <dgm:prSet presAssocID="{F2EF3B53-00FA-45BA-8BEB-7E8D0BFDD112}" presName="Name9" presStyleLbl="parChTrans1D2" presStyleIdx="2" presStyleCnt="5"/>
      <dgm:spPr/>
    </dgm:pt>
    <dgm:pt modelId="{9C1FC5EC-9989-4DD8-BC80-905A18F4A549}" type="pres">
      <dgm:prSet presAssocID="{F2EF3B53-00FA-45BA-8BEB-7E8D0BFDD112}" presName="connTx" presStyleLbl="parChTrans1D2" presStyleIdx="2" presStyleCnt="5"/>
      <dgm:spPr/>
    </dgm:pt>
    <dgm:pt modelId="{BB504B67-538B-46E3-A59E-2B4D214D88FD}" type="pres">
      <dgm:prSet presAssocID="{E4EED71B-6490-481C-949C-C777F213FE52}" presName="node" presStyleLbl="node1" presStyleIdx="2" presStyleCnt="5">
        <dgm:presLayoutVars>
          <dgm:bulletEnabled val="1"/>
        </dgm:presLayoutVars>
      </dgm:prSet>
      <dgm:spPr/>
    </dgm:pt>
    <dgm:pt modelId="{76499CE7-E6BE-4037-8147-C49F986EBAF4}" type="pres">
      <dgm:prSet presAssocID="{278CE64E-9D70-4BBB-AF95-1C1596C5A927}" presName="Name9" presStyleLbl="parChTrans1D2" presStyleIdx="3" presStyleCnt="5"/>
      <dgm:spPr/>
    </dgm:pt>
    <dgm:pt modelId="{5D12C969-EB08-468F-A9B5-9EDA332CADC5}" type="pres">
      <dgm:prSet presAssocID="{278CE64E-9D70-4BBB-AF95-1C1596C5A927}" presName="connTx" presStyleLbl="parChTrans1D2" presStyleIdx="3" presStyleCnt="5"/>
      <dgm:spPr/>
    </dgm:pt>
    <dgm:pt modelId="{9BCE0EA3-C5B3-4A13-801C-12916F8918A7}" type="pres">
      <dgm:prSet presAssocID="{A8DF1343-97EB-4568-8B56-8B92C393C1E0}" presName="node" presStyleLbl="node1" presStyleIdx="3" presStyleCnt="5">
        <dgm:presLayoutVars>
          <dgm:bulletEnabled val="1"/>
        </dgm:presLayoutVars>
      </dgm:prSet>
      <dgm:spPr/>
    </dgm:pt>
    <dgm:pt modelId="{296CC4EA-4783-43EE-A156-42DE32EF2DEA}" type="pres">
      <dgm:prSet presAssocID="{7B899A0B-AED9-4DED-A710-ADEFCD79E0A0}" presName="Name9" presStyleLbl="parChTrans1D2" presStyleIdx="4" presStyleCnt="5"/>
      <dgm:spPr/>
    </dgm:pt>
    <dgm:pt modelId="{DAED9A48-AE82-4906-A18F-F4B843103260}" type="pres">
      <dgm:prSet presAssocID="{7B899A0B-AED9-4DED-A710-ADEFCD79E0A0}" presName="connTx" presStyleLbl="parChTrans1D2" presStyleIdx="4" presStyleCnt="5"/>
      <dgm:spPr/>
    </dgm:pt>
    <dgm:pt modelId="{AF8C5825-90D2-46B4-83ED-F4FDA3BB42FA}" type="pres">
      <dgm:prSet presAssocID="{D5186831-9865-4BFD-9534-31BAF561228E}" presName="node" presStyleLbl="node1" presStyleIdx="4" presStyleCnt="5">
        <dgm:presLayoutVars>
          <dgm:bulletEnabled val="1"/>
        </dgm:presLayoutVars>
      </dgm:prSet>
      <dgm:spPr/>
    </dgm:pt>
  </dgm:ptLst>
  <dgm:cxnLst>
    <dgm:cxn modelId="{3474EE06-280F-4ADC-8DD2-561253D6ED26}" srcId="{ACC341B0-62CC-468F-A5FF-4B43A1D9019F}" destId="{9B281FD9-E002-4518-8126-C63A7F4EE6C7}" srcOrd="0" destOrd="0" parTransId="{5AD154C1-C918-49BE-A54F-B83DBB11338F}" sibTransId="{CD283AA4-966F-4561-BD1F-41CFA313117B}"/>
    <dgm:cxn modelId="{AFBA0408-7433-4DB5-9AB1-DDC58D734763}" type="presOf" srcId="{CAA85585-9E83-4A49-BF94-D398946356FE}" destId="{DDE560B3-F135-43DA-BB3D-22D1F264DA48}" srcOrd="1" destOrd="0" presId="urn:microsoft.com/office/officeart/2005/8/layout/radial1"/>
    <dgm:cxn modelId="{B4D2A42D-4770-4749-83B8-80BB90F5695D}" type="presOf" srcId="{E4EED71B-6490-481C-949C-C777F213FE52}" destId="{BB504B67-538B-46E3-A59E-2B4D214D88FD}" srcOrd="0" destOrd="0" presId="urn:microsoft.com/office/officeart/2005/8/layout/radial1"/>
    <dgm:cxn modelId="{3B6B873C-88DF-4948-9844-8FC5D71F654A}" type="presOf" srcId="{5AD154C1-C918-49BE-A54F-B83DBB11338F}" destId="{0FC463AD-0035-49E9-94C3-EBC457393196}" srcOrd="0" destOrd="0" presId="urn:microsoft.com/office/officeart/2005/8/layout/radial1"/>
    <dgm:cxn modelId="{2C3DFD40-7466-4E46-A904-FADD5AE69858}" srcId="{ACC341B0-62CC-468F-A5FF-4B43A1D9019F}" destId="{A8DF1343-97EB-4568-8B56-8B92C393C1E0}" srcOrd="3" destOrd="0" parTransId="{278CE64E-9D70-4BBB-AF95-1C1596C5A927}" sibTransId="{F2F1CB97-EA97-4118-A623-EF24F0A40681}"/>
    <dgm:cxn modelId="{DB640549-119D-4C36-8FC2-A48B8743817E}" type="presOf" srcId="{5AD154C1-C918-49BE-A54F-B83DBB11338F}" destId="{CC71A017-D0E8-4715-A502-EB11F4F8861E}" srcOrd="1" destOrd="0" presId="urn:microsoft.com/office/officeart/2005/8/layout/radial1"/>
    <dgm:cxn modelId="{D3AC7A4A-0D0D-43FA-9D53-ABF06D16C3E5}" type="presOf" srcId="{A8DF1343-97EB-4568-8B56-8B92C393C1E0}" destId="{9BCE0EA3-C5B3-4A13-801C-12916F8918A7}" srcOrd="0" destOrd="0" presId="urn:microsoft.com/office/officeart/2005/8/layout/radial1"/>
    <dgm:cxn modelId="{8D959E6C-A801-4B0A-97F4-F2D5439D3318}" type="presOf" srcId="{F2EF3B53-00FA-45BA-8BEB-7E8D0BFDD112}" destId="{9C1FC5EC-9989-4DD8-BC80-905A18F4A549}" srcOrd="1" destOrd="0" presId="urn:microsoft.com/office/officeart/2005/8/layout/radial1"/>
    <dgm:cxn modelId="{1BF2184F-D06E-4C74-BE75-9314CC368ED2}" type="presOf" srcId="{CAA85585-9E83-4A49-BF94-D398946356FE}" destId="{8B55136B-833E-4596-A572-20EE439FE44D}" srcOrd="0" destOrd="0" presId="urn:microsoft.com/office/officeart/2005/8/layout/radial1"/>
    <dgm:cxn modelId="{478DDF78-384B-437E-AC53-EABFC5B91D0D}" type="presOf" srcId="{278CE64E-9D70-4BBB-AF95-1C1596C5A927}" destId="{5D12C969-EB08-468F-A9B5-9EDA332CADC5}" srcOrd="1" destOrd="0" presId="urn:microsoft.com/office/officeart/2005/8/layout/radial1"/>
    <dgm:cxn modelId="{D467947C-654E-409B-936C-7867FBCDD874}" type="presOf" srcId="{7B899A0B-AED9-4DED-A710-ADEFCD79E0A0}" destId="{DAED9A48-AE82-4906-A18F-F4B843103260}" srcOrd="1" destOrd="0" presId="urn:microsoft.com/office/officeart/2005/8/layout/radial1"/>
    <dgm:cxn modelId="{BDDFAC97-50E1-472A-9079-975C788D668C}" type="presOf" srcId="{278CE64E-9D70-4BBB-AF95-1C1596C5A927}" destId="{76499CE7-E6BE-4037-8147-C49F986EBAF4}" srcOrd="0" destOrd="0" presId="urn:microsoft.com/office/officeart/2005/8/layout/radial1"/>
    <dgm:cxn modelId="{6A13C19E-3FB1-4049-A261-1B35C2B010B5}" type="presOf" srcId="{7B899A0B-AED9-4DED-A710-ADEFCD79E0A0}" destId="{296CC4EA-4783-43EE-A156-42DE32EF2DEA}" srcOrd="0" destOrd="0" presId="urn:microsoft.com/office/officeart/2005/8/layout/radial1"/>
    <dgm:cxn modelId="{F79787A2-126E-46A1-8A7D-77C51FFE9F79}" type="presOf" srcId="{ACC341B0-62CC-468F-A5FF-4B43A1D9019F}" destId="{90943669-E4E3-4589-A0C0-8BF753362089}" srcOrd="0" destOrd="0" presId="urn:microsoft.com/office/officeart/2005/8/layout/radial1"/>
    <dgm:cxn modelId="{6131B7A8-E594-47D3-9A31-2D56D50301CE}" type="presOf" srcId="{F2EF3B53-00FA-45BA-8BEB-7E8D0BFDD112}" destId="{0BE26AFD-0A03-4A59-8C43-D574C55E76AA}" srcOrd="0" destOrd="0" presId="urn:microsoft.com/office/officeart/2005/8/layout/radial1"/>
    <dgm:cxn modelId="{A02570AF-023A-4509-A79A-7C77AB389292}" srcId="{ACC341B0-62CC-468F-A5FF-4B43A1D9019F}" destId="{D5186831-9865-4BFD-9534-31BAF561228E}" srcOrd="4" destOrd="0" parTransId="{7B899A0B-AED9-4DED-A710-ADEFCD79E0A0}" sibTransId="{865BAF0D-429B-4D0A-B6BF-2D2ACEDEF07A}"/>
    <dgm:cxn modelId="{4C5C54C2-DA30-4971-A2E3-CC39A48810CD}" srcId="{85212A64-1245-4C0A-8B18-6A672165609C}" destId="{ACC341B0-62CC-468F-A5FF-4B43A1D9019F}" srcOrd="0" destOrd="0" parTransId="{FA309171-7798-405A-A762-BFD9A578E9D0}" sibTransId="{AC7FF508-1557-46D6-8157-4EFC63D54CA0}"/>
    <dgm:cxn modelId="{64EC25C3-F240-4D30-8669-213E55D02E13}" srcId="{ACC341B0-62CC-468F-A5FF-4B43A1D9019F}" destId="{6CCA1F2B-EC98-4F53-B417-1B260B700675}" srcOrd="1" destOrd="0" parTransId="{CAA85585-9E83-4A49-BF94-D398946356FE}" sibTransId="{A7CABE6E-B61C-4AE6-A86B-705FFDC4A7E0}"/>
    <dgm:cxn modelId="{6B9F13C9-23E0-4232-8030-CE812C393146}" srcId="{ACC341B0-62CC-468F-A5FF-4B43A1D9019F}" destId="{E4EED71B-6490-481C-949C-C777F213FE52}" srcOrd="2" destOrd="0" parTransId="{F2EF3B53-00FA-45BA-8BEB-7E8D0BFDD112}" sibTransId="{225618E5-9417-4523-832C-A3611882F6AC}"/>
    <dgm:cxn modelId="{1370A6DA-E00A-4B30-B46B-BB2FAB58D6D3}" type="presOf" srcId="{D5186831-9865-4BFD-9534-31BAF561228E}" destId="{AF8C5825-90D2-46B4-83ED-F4FDA3BB42FA}" srcOrd="0" destOrd="0" presId="urn:microsoft.com/office/officeart/2005/8/layout/radial1"/>
    <dgm:cxn modelId="{A9CD04E9-EE89-47A9-B5F7-4E5C5F6CCEFE}" type="presOf" srcId="{6CCA1F2B-EC98-4F53-B417-1B260B700675}" destId="{D8AB26F9-AC25-40B2-BD0E-232A7FA312F5}" srcOrd="0" destOrd="0" presId="urn:microsoft.com/office/officeart/2005/8/layout/radial1"/>
    <dgm:cxn modelId="{3BA73CFC-2AB4-4273-B79C-25CF76A46F7E}" type="presOf" srcId="{85212A64-1245-4C0A-8B18-6A672165609C}" destId="{30F3FF5D-FD7A-4C5D-A23E-C11253930F0F}" srcOrd="0" destOrd="0" presId="urn:microsoft.com/office/officeart/2005/8/layout/radial1"/>
    <dgm:cxn modelId="{9E6DD8FE-6E2C-44D1-91AF-D6F7DBCC3755}" type="presOf" srcId="{9B281FD9-E002-4518-8126-C63A7F4EE6C7}" destId="{6652C610-6A60-4A5A-85BC-A440ED9791C3}" srcOrd="0" destOrd="0" presId="urn:microsoft.com/office/officeart/2005/8/layout/radial1"/>
    <dgm:cxn modelId="{1CD11BF0-9B1C-42E9-8F14-A9A3003FAADB}" type="presParOf" srcId="{30F3FF5D-FD7A-4C5D-A23E-C11253930F0F}" destId="{90943669-E4E3-4589-A0C0-8BF753362089}" srcOrd="0" destOrd="0" presId="urn:microsoft.com/office/officeart/2005/8/layout/radial1"/>
    <dgm:cxn modelId="{064DA066-A250-4839-B8B8-C820F2B18688}" type="presParOf" srcId="{30F3FF5D-FD7A-4C5D-A23E-C11253930F0F}" destId="{0FC463AD-0035-49E9-94C3-EBC457393196}" srcOrd="1" destOrd="0" presId="urn:microsoft.com/office/officeart/2005/8/layout/radial1"/>
    <dgm:cxn modelId="{32FDDB6C-1B14-4B78-810B-BF1CD40FB048}" type="presParOf" srcId="{0FC463AD-0035-49E9-94C3-EBC457393196}" destId="{CC71A017-D0E8-4715-A502-EB11F4F8861E}" srcOrd="0" destOrd="0" presId="urn:microsoft.com/office/officeart/2005/8/layout/radial1"/>
    <dgm:cxn modelId="{5934F97A-ED34-4539-93FA-C7693FF18349}" type="presParOf" srcId="{30F3FF5D-FD7A-4C5D-A23E-C11253930F0F}" destId="{6652C610-6A60-4A5A-85BC-A440ED9791C3}" srcOrd="2" destOrd="0" presId="urn:microsoft.com/office/officeart/2005/8/layout/radial1"/>
    <dgm:cxn modelId="{4BF91C5A-11FE-4757-B830-4AB3C47257DC}" type="presParOf" srcId="{30F3FF5D-FD7A-4C5D-A23E-C11253930F0F}" destId="{8B55136B-833E-4596-A572-20EE439FE44D}" srcOrd="3" destOrd="0" presId="urn:microsoft.com/office/officeart/2005/8/layout/radial1"/>
    <dgm:cxn modelId="{168043C6-C4BA-45B5-B98C-8E365FEDF432}" type="presParOf" srcId="{8B55136B-833E-4596-A572-20EE439FE44D}" destId="{DDE560B3-F135-43DA-BB3D-22D1F264DA48}" srcOrd="0" destOrd="0" presId="urn:microsoft.com/office/officeart/2005/8/layout/radial1"/>
    <dgm:cxn modelId="{49C0489E-5EEB-4227-8B2F-DC3D83FDAE7E}" type="presParOf" srcId="{30F3FF5D-FD7A-4C5D-A23E-C11253930F0F}" destId="{D8AB26F9-AC25-40B2-BD0E-232A7FA312F5}" srcOrd="4" destOrd="0" presId="urn:microsoft.com/office/officeart/2005/8/layout/radial1"/>
    <dgm:cxn modelId="{FCFF7575-4094-46B0-A58C-61360A6826E3}" type="presParOf" srcId="{30F3FF5D-FD7A-4C5D-A23E-C11253930F0F}" destId="{0BE26AFD-0A03-4A59-8C43-D574C55E76AA}" srcOrd="5" destOrd="0" presId="urn:microsoft.com/office/officeart/2005/8/layout/radial1"/>
    <dgm:cxn modelId="{8837ABC7-4C8C-415A-AD8D-1EA8B3D85C52}" type="presParOf" srcId="{0BE26AFD-0A03-4A59-8C43-D574C55E76AA}" destId="{9C1FC5EC-9989-4DD8-BC80-905A18F4A549}" srcOrd="0" destOrd="0" presId="urn:microsoft.com/office/officeart/2005/8/layout/radial1"/>
    <dgm:cxn modelId="{09705372-2E0A-41B1-BA7F-4D551AF9EE41}" type="presParOf" srcId="{30F3FF5D-FD7A-4C5D-A23E-C11253930F0F}" destId="{BB504B67-538B-46E3-A59E-2B4D214D88FD}" srcOrd="6" destOrd="0" presId="urn:microsoft.com/office/officeart/2005/8/layout/radial1"/>
    <dgm:cxn modelId="{33FE0D70-C45F-4A2E-B954-219FC7AA6287}" type="presParOf" srcId="{30F3FF5D-FD7A-4C5D-A23E-C11253930F0F}" destId="{76499CE7-E6BE-4037-8147-C49F986EBAF4}" srcOrd="7" destOrd="0" presId="urn:microsoft.com/office/officeart/2005/8/layout/radial1"/>
    <dgm:cxn modelId="{C8311D91-3115-4C6E-BDA2-D6EFE60CC840}" type="presParOf" srcId="{76499CE7-E6BE-4037-8147-C49F986EBAF4}" destId="{5D12C969-EB08-468F-A9B5-9EDA332CADC5}" srcOrd="0" destOrd="0" presId="urn:microsoft.com/office/officeart/2005/8/layout/radial1"/>
    <dgm:cxn modelId="{5AAB0F76-1F0F-453B-BFA3-A086229D4C0B}" type="presParOf" srcId="{30F3FF5D-FD7A-4C5D-A23E-C11253930F0F}" destId="{9BCE0EA3-C5B3-4A13-801C-12916F8918A7}" srcOrd="8" destOrd="0" presId="urn:microsoft.com/office/officeart/2005/8/layout/radial1"/>
    <dgm:cxn modelId="{028D4D33-FA69-4A30-AC4A-F4603CEEEDE9}" type="presParOf" srcId="{30F3FF5D-FD7A-4C5D-A23E-C11253930F0F}" destId="{296CC4EA-4783-43EE-A156-42DE32EF2DEA}" srcOrd="9" destOrd="0" presId="urn:microsoft.com/office/officeart/2005/8/layout/radial1"/>
    <dgm:cxn modelId="{D54BE17D-46C7-461C-9E00-1BB9BD5B46B7}" type="presParOf" srcId="{296CC4EA-4783-43EE-A156-42DE32EF2DEA}" destId="{DAED9A48-AE82-4906-A18F-F4B843103260}" srcOrd="0" destOrd="0" presId="urn:microsoft.com/office/officeart/2005/8/layout/radial1"/>
    <dgm:cxn modelId="{61757BB6-6BFA-4E87-BB17-EDB9F3D0AE4B}" type="presParOf" srcId="{30F3FF5D-FD7A-4C5D-A23E-C11253930F0F}" destId="{AF8C5825-90D2-46B4-83ED-F4FDA3BB42FA}"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43669-E4E3-4589-A0C0-8BF753362089}">
      <dsp:nvSpPr>
        <dsp:cNvPr id="0" name=""/>
        <dsp:cNvSpPr/>
      </dsp:nvSpPr>
      <dsp:spPr>
        <a:xfrm>
          <a:off x="3445986" y="1760477"/>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000" b="1" i="0" u="none" strike="noStrike" kern="1200" cap="none" normalizeH="0" baseline="0" dirty="0">
              <a:ln>
                <a:noFill/>
              </a:ln>
              <a:solidFill>
                <a:srgbClr val="CC3300"/>
              </a:solidFill>
              <a:effectLst/>
              <a:latin typeface="Arial" charset="0"/>
            </a:rPr>
            <a:t>Gemenskaper</a:t>
          </a:r>
        </a:p>
      </dsp:txBody>
      <dsp:txXfrm>
        <a:off x="3641877" y="1956368"/>
        <a:ext cx="945845" cy="945845"/>
      </dsp:txXfrm>
    </dsp:sp>
    <dsp:sp modelId="{0FC463AD-0035-49E9-94C3-EBC457393196}">
      <dsp:nvSpPr>
        <dsp:cNvPr id="0" name=""/>
        <dsp:cNvSpPr/>
      </dsp:nvSpPr>
      <dsp:spPr>
        <a:xfrm rot="16200000">
          <a:off x="3912803" y="1543852"/>
          <a:ext cx="403993" cy="29256"/>
        </a:xfrm>
        <a:custGeom>
          <a:avLst/>
          <a:gdLst/>
          <a:ahLst/>
          <a:cxnLst/>
          <a:rect l="0" t="0" r="0" b="0"/>
          <a:pathLst>
            <a:path>
              <a:moveTo>
                <a:pt x="0" y="14628"/>
              </a:moveTo>
              <a:lnTo>
                <a:pt x="403993" y="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104700" y="1548381"/>
        <a:ext cx="20199" cy="20199"/>
      </dsp:txXfrm>
    </dsp:sp>
    <dsp:sp modelId="{6652C610-6A60-4A5A-85BC-A440ED9791C3}">
      <dsp:nvSpPr>
        <dsp:cNvPr id="0" name=""/>
        <dsp:cNvSpPr/>
      </dsp:nvSpPr>
      <dsp:spPr>
        <a:xfrm>
          <a:off x="3445986" y="18857"/>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800" b="1" i="0" u="none" strike="noStrike" kern="1200" cap="none" normalizeH="0" baseline="0" dirty="0">
              <a:ln>
                <a:noFill/>
              </a:ln>
              <a:solidFill>
                <a:schemeClr val="bg1"/>
              </a:solidFill>
              <a:effectLst/>
              <a:latin typeface="Arial" charset="0"/>
            </a:rPr>
            <a:t>Föräldraskap</a:t>
          </a:r>
        </a:p>
      </dsp:txBody>
      <dsp:txXfrm>
        <a:off x="3641877" y="214748"/>
        <a:ext cx="945845" cy="945845"/>
      </dsp:txXfrm>
    </dsp:sp>
    <dsp:sp modelId="{8B55136B-833E-4596-A572-20EE439FE44D}">
      <dsp:nvSpPr>
        <dsp:cNvPr id="0" name=""/>
        <dsp:cNvSpPr/>
      </dsp:nvSpPr>
      <dsp:spPr>
        <a:xfrm rot="20520000">
          <a:off x="4740993" y="2145567"/>
          <a:ext cx="403993" cy="29256"/>
        </a:xfrm>
        <a:custGeom>
          <a:avLst/>
          <a:gdLst/>
          <a:ahLst/>
          <a:cxnLst/>
          <a:rect l="0" t="0" r="0" b="0"/>
          <a:pathLst>
            <a:path>
              <a:moveTo>
                <a:pt x="0" y="14628"/>
              </a:moveTo>
              <a:lnTo>
                <a:pt x="403993" y="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932889" y="2150096"/>
        <a:ext cx="20199" cy="20199"/>
      </dsp:txXfrm>
    </dsp:sp>
    <dsp:sp modelId="{D8AB26F9-AC25-40B2-BD0E-232A7FA312F5}">
      <dsp:nvSpPr>
        <dsp:cNvPr id="0" name=""/>
        <dsp:cNvSpPr/>
      </dsp:nvSpPr>
      <dsp:spPr>
        <a:xfrm>
          <a:off x="5102365" y="1222287"/>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kern="1200" cap="none" normalizeH="0" baseline="0" dirty="0">
              <a:ln>
                <a:noFill/>
              </a:ln>
              <a:solidFill>
                <a:schemeClr val="tx1"/>
              </a:solidFill>
              <a:effectLst/>
              <a:latin typeface="Arial" charset="0"/>
            </a:rPr>
            <a:t>Herr</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kern="1200" cap="none" normalizeH="0" baseline="0" dirty="0">
              <a:ln>
                <a:noFill/>
              </a:ln>
              <a:solidFill>
                <a:schemeClr val="tx1"/>
              </a:solidFill>
              <a:effectLst/>
              <a:latin typeface="Arial" charset="0"/>
            </a:rPr>
            <a:t>skap</a:t>
          </a:r>
        </a:p>
      </dsp:txBody>
      <dsp:txXfrm>
        <a:off x="5298256" y="1418178"/>
        <a:ext cx="945845" cy="945845"/>
      </dsp:txXfrm>
    </dsp:sp>
    <dsp:sp modelId="{0BE26AFD-0A03-4A59-8C43-D574C55E76AA}">
      <dsp:nvSpPr>
        <dsp:cNvPr id="0" name=""/>
        <dsp:cNvSpPr/>
      </dsp:nvSpPr>
      <dsp:spPr>
        <a:xfrm rot="3240000">
          <a:off x="4424652" y="3119163"/>
          <a:ext cx="403993" cy="29256"/>
        </a:xfrm>
        <a:custGeom>
          <a:avLst/>
          <a:gdLst/>
          <a:ahLst/>
          <a:cxnLst/>
          <a:rect l="0" t="0" r="0" b="0"/>
          <a:pathLst>
            <a:path>
              <a:moveTo>
                <a:pt x="0" y="14628"/>
              </a:moveTo>
              <a:lnTo>
                <a:pt x="403993" y="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a:off x="4616549" y="3123691"/>
        <a:ext cx="20199" cy="20199"/>
      </dsp:txXfrm>
    </dsp:sp>
    <dsp:sp modelId="{BB504B67-538B-46E3-A59E-2B4D214D88FD}">
      <dsp:nvSpPr>
        <dsp:cNvPr id="0" name=""/>
        <dsp:cNvSpPr/>
      </dsp:nvSpPr>
      <dsp:spPr>
        <a:xfrm>
          <a:off x="4469685" y="3169478"/>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500" b="1" i="0" u="none" strike="noStrike" kern="1200" cap="none" normalizeH="0" baseline="0" dirty="0">
              <a:ln>
                <a:noFill/>
              </a:ln>
              <a:solidFill>
                <a:schemeClr val="bg1"/>
              </a:solidFill>
              <a:effectLst/>
              <a:latin typeface="Arial" charset="0"/>
            </a:rPr>
            <a:t>Äkten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500" b="1" i="0" u="none" strike="noStrike" kern="1200" cap="none" normalizeH="0" baseline="0" dirty="0">
              <a:ln>
                <a:noFill/>
              </a:ln>
              <a:solidFill>
                <a:schemeClr val="bg1"/>
              </a:solidFill>
              <a:effectLst/>
              <a:latin typeface="Arial" charset="0"/>
            </a:rPr>
            <a:t>skap</a:t>
          </a:r>
        </a:p>
      </dsp:txBody>
      <dsp:txXfrm>
        <a:off x="4665576" y="3365369"/>
        <a:ext cx="945845" cy="945845"/>
      </dsp:txXfrm>
    </dsp:sp>
    <dsp:sp modelId="{76499CE7-E6BE-4037-8147-C49F986EBAF4}">
      <dsp:nvSpPr>
        <dsp:cNvPr id="0" name=""/>
        <dsp:cNvSpPr/>
      </dsp:nvSpPr>
      <dsp:spPr>
        <a:xfrm rot="7560000">
          <a:off x="3400953" y="3119163"/>
          <a:ext cx="403993" cy="29256"/>
        </a:xfrm>
        <a:custGeom>
          <a:avLst/>
          <a:gdLst/>
          <a:ahLst/>
          <a:cxnLst/>
          <a:rect l="0" t="0" r="0" b="0"/>
          <a:pathLst>
            <a:path>
              <a:moveTo>
                <a:pt x="0" y="14628"/>
              </a:moveTo>
              <a:lnTo>
                <a:pt x="403993" y="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592850" y="3123691"/>
        <a:ext cx="20199" cy="20199"/>
      </dsp:txXfrm>
    </dsp:sp>
    <dsp:sp modelId="{9BCE0EA3-C5B3-4A13-801C-12916F8918A7}">
      <dsp:nvSpPr>
        <dsp:cNvPr id="0" name=""/>
        <dsp:cNvSpPr/>
      </dsp:nvSpPr>
      <dsp:spPr>
        <a:xfrm>
          <a:off x="2422287" y="3169478"/>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2500" b="0" i="0" u="none" strike="noStrike" kern="1200" cap="none" normalizeH="0" baseline="0" dirty="0">
              <a:ln>
                <a:noFill/>
              </a:ln>
              <a:solidFill>
                <a:schemeClr val="bg1"/>
              </a:solidFill>
              <a:effectLst/>
              <a:latin typeface="Arial" charset="0"/>
            </a:rPr>
            <a:t>etc</a:t>
          </a:r>
          <a:r>
            <a:rPr kumimoji="0" lang="sv-SE" altLang="sv-SE" sz="2500" b="1" i="0" u="none" strike="noStrike" kern="1200" cap="none" normalizeH="0" baseline="0" dirty="0">
              <a:ln>
                <a:noFill/>
              </a:ln>
              <a:solidFill>
                <a:schemeClr val="bg1"/>
              </a:solidFill>
              <a:effectLst/>
              <a:latin typeface="Arial" charset="0"/>
            </a:rPr>
            <a:t>.</a:t>
          </a:r>
        </a:p>
      </dsp:txBody>
      <dsp:txXfrm>
        <a:off x="2618178" y="3365369"/>
        <a:ext cx="945845" cy="945845"/>
      </dsp:txXfrm>
    </dsp:sp>
    <dsp:sp modelId="{296CC4EA-4783-43EE-A156-42DE32EF2DEA}">
      <dsp:nvSpPr>
        <dsp:cNvPr id="0" name=""/>
        <dsp:cNvSpPr/>
      </dsp:nvSpPr>
      <dsp:spPr>
        <a:xfrm rot="11880000">
          <a:off x="3084613" y="2145567"/>
          <a:ext cx="403993" cy="29256"/>
        </a:xfrm>
        <a:custGeom>
          <a:avLst/>
          <a:gdLst/>
          <a:ahLst/>
          <a:cxnLst/>
          <a:rect l="0" t="0" r="0" b="0"/>
          <a:pathLst>
            <a:path>
              <a:moveTo>
                <a:pt x="0" y="14628"/>
              </a:moveTo>
              <a:lnTo>
                <a:pt x="403993" y="146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a:p>
      </dsp:txBody>
      <dsp:txXfrm rot="10800000">
        <a:off x="3276510" y="2150096"/>
        <a:ext cx="20199" cy="20199"/>
      </dsp:txXfrm>
    </dsp:sp>
    <dsp:sp modelId="{AF8C5825-90D2-46B4-83ED-F4FDA3BB42FA}">
      <dsp:nvSpPr>
        <dsp:cNvPr id="0" name=""/>
        <dsp:cNvSpPr/>
      </dsp:nvSpPr>
      <dsp:spPr>
        <a:xfrm>
          <a:off x="1789606" y="1222287"/>
          <a:ext cx="1337627" cy="1337627"/>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kern="1200" cap="none" normalizeH="0" baseline="0" dirty="0">
              <a:ln>
                <a:noFill/>
              </a:ln>
              <a:solidFill>
                <a:schemeClr val="bg1"/>
              </a:solidFill>
              <a:effectLst/>
              <a:latin typeface="Arial" charset="0"/>
            </a:rPr>
            <a:t>Man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altLang="sv-SE" sz="1600" b="1" i="0" u="none" strike="noStrike" kern="1200" cap="none" normalizeH="0" baseline="0" dirty="0">
              <a:ln>
                <a:noFill/>
              </a:ln>
              <a:solidFill>
                <a:schemeClr val="bg1"/>
              </a:solidFill>
              <a:effectLst/>
              <a:latin typeface="Arial" charset="0"/>
            </a:rPr>
            <a:t>skap</a:t>
          </a:r>
        </a:p>
      </dsp:txBody>
      <dsp:txXfrm>
        <a:off x="1985497" y="1418178"/>
        <a:ext cx="945845" cy="94584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96A68-F589-4AED-A58E-DAB6B4C12E37}" type="datetimeFigureOut">
              <a:rPr lang="sv-SE" smtClean="0"/>
              <a:t>2019-10-22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D81B3-4445-4B45-96E3-F892DFF823B8}" type="slidenum">
              <a:rPr lang="sv-SE" smtClean="0"/>
              <a:t>‹#›</a:t>
            </a:fld>
            <a:endParaRPr lang="sv-SE"/>
          </a:p>
        </p:txBody>
      </p:sp>
    </p:spTree>
    <p:extLst>
      <p:ext uri="{BB962C8B-B14F-4D97-AF65-F5344CB8AC3E}">
        <p14:creationId xmlns:p14="http://schemas.microsoft.com/office/powerpoint/2010/main" val="384305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AA92C-54D9-4503-A7AC-40EECBAA3498}" type="slidenum">
              <a:rPr lang="sv-SE" altLang="sv-SE"/>
              <a:pPr/>
              <a:t>5</a:t>
            </a:fld>
            <a:endParaRPr lang="sv-SE" altLang="sv-SE"/>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sv-SE" noProof="0" dirty="0"/>
              <a:t>This is a picture I</a:t>
            </a:r>
            <a:r>
              <a:rPr lang="en-US" altLang="sv-SE" baseline="0" noProof="0" dirty="0"/>
              <a:t> draw for a previous lecture her at KSLA.  </a:t>
            </a:r>
          </a:p>
          <a:p>
            <a:r>
              <a:rPr lang="en-US" altLang="sv-SE" noProof="0" dirty="0" err="1"/>
              <a:t>Gemeinschaft-gesellschaft</a:t>
            </a:r>
            <a:r>
              <a:rPr lang="en-US" altLang="sv-SE" noProof="0" dirty="0"/>
              <a:t>,</a:t>
            </a:r>
            <a:r>
              <a:rPr lang="en-US" altLang="sv-SE" baseline="0" noProof="0" dirty="0"/>
              <a:t> </a:t>
            </a:r>
            <a:r>
              <a:rPr lang="en-US" altLang="sv-SE" noProof="0" dirty="0"/>
              <a:t>19th century</a:t>
            </a:r>
            <a:r>
              <a:rPr lang="en-US" altLang="sv-SE" baseline="0" noProof="0" dirty="0"/>
              <a:t> sociologist </a:t>
            </a:r>
            <a:r>
              <a:rPr lang="en-US" altLang="sv-SE" noProof="0" dirty="0"/>
              <a:t>Ferdinand </a:t>
            </a:r>
            <a:r>
              <a:rPr lang="en-US" altLang="sv-SE" noProof="0" dirty="0" err="1"/>
              <a:t>Tönnies</a:t>
            </a:r>
            <a:endParaRPr lang="en-US" altLang="sv-SE" noProof="0" dirty="0"/>
          </a:p>
          <a:p>
            <a:r>
              <a:rPr lang="en-US" altLang="sv-SE" noProof="0" dirty="0"/>
              <a:t>Individual – authority are</a:t>
            </a:r>
            <a:r>
              <a:rPr lang="en-US" altLang="sv-SE" baseline="0" noProof="0" dirty="0"/>
              <a:t> concepts I have borrowed from WVS, authorities are questioned and people consider themselves capable of making decisions of their own.</a:t>
            </a:r>
            <a:endParaRPr lang="en-US" altLang="sv-SE" noProof="0" dirty="0"/>
          </a:p>
          <a:p>
            <a:r>
              <a:rPr lang="en-US" altLang="sv-SE" noProof="0" dirty="0"/>
              <a:t>I tried</a:t>
            </a:r>
            <a:r>
              <a:rPr lang="en-US" altLang="sv-SE" baseline="0" noProof="0" dirty="0"/>
              <a:t> </a:t>
            </a:r>
            <a:r>
              <a:rPr lang="en-US" altLang="sv-SE" noProof="0" dirty="0"/>
              <a:t>to argue that we should focus om the upper left and red square. LCA certainly has</a:t>
            </a:r>
            <a:r>
              <a:rPr lang="en-US" altLang="sv-SE" baseline="0" noProof="0" dirty="0"/>
              <a:t> traits that points in this direction. </a:t>
            </a:r>
            <a:endParaRPr lang="en-US" altLang="sv-SE" noProof="0" dirty="0"/>
          </a:p>
        </p:txBody>
      </p:sp>
    </p:spTree>
    <p:extLst>
      <p:ext uri="{BB962C8B-B14F-4D97-AF65-F5344CB8AC3E}">
        <p14:creationId xmlns:p14="http://schemas.microsoft.com/office/powerpoint/2010/main" val="126121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AA92C-54D9-4503-A7AC-40EECBAA3498}" type="slidenum">
              <a:rPr lang="sv-SE" altLang="sv-SE"/>
              <a:pPr/>
              <a:t>8</a:t>
            </a:fld>
            <a:endParaRPr lang="sv-SE" altLang="sv-SE"/>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sv-SE" noProof="0" dirty="0"/>
              <a:t>This</a:t>
            </a:r>
            <a:r>
              <a:rPr lang="en-US" altLang="sv-SE" baseline="0" noProof="0" dirty="0"/>
              <a:t> time I will argue for the red upper corner again, but take it a step further in a humanist way, and this is something more than community involvement.</a:t>
            </a:r>
          </a:p>
          <a:p>
            <a:endParaRPr lang="en-US" altLang="sv-SE" baseline="0" noProof="0" dirty="0"/>
          </a:p>
          <a:p>
            <a:r>
              <a:rPr lang="en-US" altLang="sv-SE" baseline="0" noProof="0" dirty="0"/>
              <a:t>Let me quote </a:t>
            </a:r>
            <a:r>
              <a:rPr lang="en-US" altLang="sv-SE" baseline="0" noProof="0" dirty="0" err="1"/>
              <a:t>Sverker</a:t>
            </a:r>
            <a:r>
              <a:rPr lang="en-US" altLang="sv-SE" baseline="0" noProof="0" dirty="0"/>
              <a:t> </a:t>
            </a:r>
            <a:r>
              <a:rPr lang="en-US" altLang="sv-SE" baseline="0" noProof="0" dirty="0" err="1"/>
              <a:t>Sörlin</a:t>
            </a:r>
            <a:r>
              <a:rPr lang="en-US" altLang="sv-SE" baseline="0" noProof="0" dirty="0"/>
              <a:t> and Anders </a:t>
            </a:r>
            <a:r>
              <a:rPr lang="en-US" altLang="sv-SE" baseline="0" noProof="0" dirty="0" err="1"/>
              <a:t>Ekström</a:t>
            </a:r>
            <a:r>
              <a:rPr lang="en-US" altLang="sv-SE" baseline="0" noProof="0" dirty="0"/>
              <a:t>, 2012, </a:t>
            </a:r>
            <a:r>
              <a:rPr lang="en-US" altLang="sv-SE" baseline="0" noProof="0" dirty="0" err="1"/>
              <a:t>Alltings</a:t>
            </a:r>
            <a:r>
              <a:rPr lang="en-US" altLang="sv-SE" baseline="0" noProof="0" dirty="0"/>
              <a:t>  </a:t>
            </a:r>
            <a:r>
              <a:rPr lang="en-US" altLang="sv-SE" baseline="0" noProof="0" dirty="0" err="1"/>
              <a:t>Mått</a:t>
            </a:r>
            <a:r>
              <a:rPr lang="en-US" altLang="sv-SE" baseline="0" noProof="0" dirty="0"/>
              <a:t> – The measure of everything – Humanist knowledge in the future society. Homo </a:t>
            </a:r>
            <a:r>
              <a:rPr lang="en-US" altLang="sv-SE" baseline="0" noProof="0" dirty="0" err="1"/>
              <a:t>mensura</a:t>
            </a:r>
            <a:r>
              <a:rPr lang="en-US" altLang="sv-SE" baseline="0" noProof="0" dirty="0"/>
              <a:t>, Protagoras 400 BC</a:t>
            </a:r>
          </a:p>
          <a:p>
            <a:r>
              <a:rPr lang="en-US" altLang="sv-SE" baseline="0" noProof="0" dirty="0"/>
              <a:t>How come that expertise can be technical and economic or in medicine but only rarely in culture sciences and practically never humanist? How shall we understand the paradox that we are most reluctant to listen to the knowledge closest to us as human beings. Why don’t we listen to our own voice?</a:t>
            </a:r>
            <a:endParaRPr lang="en-US" altLang="sv-SE" noProof="0" dirty="0"/>
          </a:p>
        </p:txBody>
      </p:sp>
    </p:spTree>
    <p:extLst>
      <p:ext uri="{BB962C8B-B14F-4D97-AF65-F5344CB8AC3E}">
        <p14:creationId xmlns:p14="http://schemas.microsoft.com/office/powerpoint/2010/main" val="208728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C570C-3B86-4E69-93C4-BB2949692D68}" type="slidenum">
              <a:rPr lang="sv-SE" altLang="sv-SE"/>
              <a:pPr/>
              <a:t>9</a:t>
            </a:fld>
            <a:endParaRPr lang="sv-SE" altLang="sv-SE"/>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ltLang="sv-SE" noProof="0" dirty="0"/>
              <a:t>We live in an </a:t>
            </a:r>
            <a:r>
              <a:rPr lang="en-US" altLang="sv-SE" baseline="0" noProof="0" dirty="0"/>
              <a:t>individualistic era, there is a scarcity of community or </a:t>
            </a:r>
            <a:r>
              <a:rPr lang="en-US" altLang="sv-SE" b="1" baseline="0" noProof="0" dirty="0"/>
              <a:t>fellowship</a:t>
            </a:r>
          </a:p>
          <a:p>
            <a:r>
              <a:rPr lang="en-US" altLang="sv-SE" baseline="0" noProof="0" dirty="0"/>
              <a:t>World values survey Traditional– rational, secular, Survival – self-expression. Sweden the most modern of all countries.</a:t>
            </a:r>
          </a:p>
          <a:p>
            <a:endParaRPr lang="en-US" altLang="sv-SE" baseline="0" noProof="0" dirty="0"/>
          </a:p>
          <a:p>
            <a:r>
              <a:rPr lang="en-US" altLang="sv-SE" baseline="0" noProof="0" dirty="0"/>
              <a:t>These Swedish words are not so easily translated into English</a:t>
            </a:r>
          </a:p>
          <a:p>
            <a:r>
              <a:rPr lang="en-US" altLang="sv-SE" baseline="0" noProof="0" dirty="0"/>
              <a:t>Gentry, gentlefolks   Crew, hands   Parenthood   Marriage, wedlock   Artistry</a:t>
            </a:r>
          </a:p>
          <a:p>
            <a:endParaRPr lang="en-US" altLang="sv-SE" baseline="0" noProof="0" dirty="0"/>
          </a:p>
          <a:p>
            <a:r>
              <a:rPr lang="en-US" altLang="sv-SE" baseline="0" noProof="0" dirty="0"/>
              <a:t>Could LCA be a tool for resistance?</a:t>
            </a:r>
            <a:endParaRPr lang="en-US" altLang="sv-SE" noProof="0" dirty="0"/>
          </a:p>
        </p:txBody>
      </p:sp>
    </p:spTree>
    <p:extLst>
      <p:ext uri="{BB962C8B-B14F-4D97-AF65-F5344CB8AC3E}">
        <p14:creationId xmlns:p14="http://schemas.microsoft.com/office/powerpoint/2010/main" val="302102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B15BDC6-EE79-4247-975C-B3C355BA4EFE}" type="datetimeFigureOut">
              <a:rPr lang="sv-SE" smtClean="0"/>
              <a:t>2019-10-22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375921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B15BDC6-EE79-4247-975C-B3C355BA4EFE}" type="datetimeFigureOut">
              <a:rPr lang="sv-SE" smtClean="0"/>
              <a:t>2019-10-22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272812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B15BDC6-EE79-4247-975C-B3C355BA4EFE}" type="datetimeFigureOut">
              <a:rPr lang="sv-SE" smtClean="0"/>
              <a:t>2019-10-22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160710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B15BDC6-EE79-4247-975C-B3C355BA4EFE}" type="datetimeFigureOut">
              <a:rPr lang="sv-SE" smtClean="0"/>
              <a:t>2019-10-22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1437762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B15BDC6-EE79-4247-975C-B3C355BA4EFE}" type="datetimeFigureOut">
              <a:rPr lang="sv-SE" smtClean="0"/>
              <a:t>2019-10-22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60714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B15BDC6-EE79-4247-975C-B3C355BA4EFE}" type="datetimeFigureOut">
              <a:rPr lang="sv-SE" smtClean="0"/>
              <a:t>2019-10-22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386622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B15BDC6-EE79-4247-975C-B3C355BA4EFE}" type="datetimeFigureOut">
              <a:rPr lang="sv-SE" smtClean="0"/>
              <a:t>2019-10-22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41537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B15BDC6-EE79-4247-975C-B3C355BA4EFE}" type="datetimeFigureOut">
              <a:rPr lang="sv-SE" smtClean="0"/>
              <a:t>2019-10-22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4151785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B15BDC6-EE79-4247-975C-B3C355BA4EFE}" type="datetimeFigureOut">
              <a:rPr lang="sv-SE" smtClean="0"/>
              <a:t>2019-10-22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325481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B15BDC6-EE79-4247-975C-B3C355BA4EFE}" type="datetimeFigureOut">
              <a:rPr lang="sv-SE" smtClean="0"/>
              <a:t>2019-10-22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206525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B15BDC6-EE79-4247-975C-B3C355BA4EFE}" type="datetimeFigureOut">
              <a:rPr lang="sv-SE" smtClean="0"/>
              <a:t>2019-10-22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272EC3-41FA-4D8F-8CCA-304AF9D69BA9}" type="slidenum">
              <a:rPr lang="sv-SE" smtClean="0"/>
              <a:t>‹#›</a:t>
            </a:fld>
            <a:endParaRPr lang="sv-SE"/>
          </a:p>
        </p:txBody>
      </p:sp>
    </p:spTree>
    <p:extLst>
      <p:ext uri="{BB962C8B-B14F-4D97-AF65-F5344CB8AC3E}">
        <p14:creationId xmlns:p14="http://schemas.microsoft.com/office/powerpoint/2010/main" val="347924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5BDC6-EE79-4247-975C-B3C355BA4EFE}" type="datetimeFigureOut">
              <a:rPr lang="sv-SE" smtClean="0"/>
              <a:t>2019-10-22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72EC3-41FA-4D8F-8CCA-304AF9D69BA9}" type="slidenum">
              <a:rPr lang="sv-SE" smtClean="0"/>
              <a:t>‹#›</a:t>
            </a:fld>
            <a:endParaRPr lang="sv-SE"/>
          </a:p>
        </p:txBody>
      </p:sp>
    </p:spTree>
    <p:extLst>
      <p:ext uri="{BB962C8B-B14F-4D97-AF65-F5344CB8AC3E}">
        <p14:creationId xmlns:p14="http://schemas.microsoft.com/office/powerpoint/2010/main" val="2645273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dirty="0">
                <a:solidFill>
                  <a:srgbClr val="FF0000"/>
                </a:solidFill>
                <a:latin typeface="FuturaBT Book" panose="020B0502020204020303" pitchFamily="34" charset="0"/>
              </a:rPr>
              <a:t>Vattenlandskapens betydelse – för historiemedvetande och demokrati</a:t>
            </a:r>
          </a:p>
        </p:txBody>
      </p:sp>
      <p:sp>
        <p:nvSpPr>
          <p:cNvPr id="3" name="Underrubrik 2"/>
          <p:cNvSpPr>
            <a:spLocks noGrp="1"/>
          </p:cNvSpPr>
          <p:nvPr>
            <p:ph type="subTitle" idx="1"/>
          </p:nvPr>
        </p:nvSpPr>
        <p:spPr/>
        <p:txBody>
          <a:bodyPr/>
          <a:lstStyle/>
          <a:p>
            <a:r>
              <a:rPr lang="sv-SE" dirty="0">
                <a:latin typeface="Minion Pro" panose="02040503050306020203" pitchFamily="18" charset="0"/>
              </a:rPr>
              <a:t>Varför envisas? </a:t>
            </a:r>
          </a:p>
          <a:p>
            <a:r>
              <a:rPr lang="sv-SE" dirty="0">
                <a:latin typeface="Minion Pro" panose="02040503050306020203" pitchFamily="18" charset="0"/>
              </a:rPr>
              <a:t>Inte kan väl dammarna/järnets historia vara viktiga för dagens och framtidens Sverige? </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21959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711" y="87918"/>
            <a:ext cx="10515600" cy="1325563"/>
          </a:xfrm>
        </p:spPr>
        <p:txBody>
          <a:bodyPr/>
          <a:lstStyle/>
          <a:p>
            <a:r>
              <a:rPr lang="sv-SE" dirty="0">
                <a:solidFill>
                  <a:schemeClr val="accent6">
                    <a:lumMod val="75000"/>
                  </a:schemeClr>
                </a:solidFill>
                <a:latin typeface="FuturaBT Book" panose="020B0502020204020303" pitchFamily="34" charset="0"/>
              </a:rPr>
              <a:t>Århuskonventionen</a:t>
            </a:r>
          </a:p>
        </p:txBody>
      </p:sp>
      <p:sp>
        <p:nvSpPr>
          <p:cNvPr id="3" name="Platshållare för innehåll 2"/>
          <p:cNvSpPr>
            <a:spLocks noGrp="1"/>
          </p:cNvSpPr>
          <p:nvPr>
            <p:ph idx="1"/>
          </p:nvPr>
        </p:nvSpPr>
        <p:spPr>
          <a:xfrm>
            <a:off x="763480" y="1260628"/>
            <a:ext cx="10511161" cy="5308847"/>
          </a:xfrm>
        </p:spPr>
        <p:txBody>
          <a:bodyPr>
            <a:normAutofit/>
          </a:bodyPr>
          <a:lstStyle/>
          <a:p>
            <a:r>
              <a:rPr lang="sv-SE" dirty="0">
                <a:solidFill>
                  <a:schemeClr val="accent6">
                    <a:lumMod val="75000"/>
                  </a:schemeClr>
                </a:solidFill>
                <a:latin typeface="Minion Pro" panose="02040503050306020203" pitchFamily="18" charset="0"/>
              </a:rPr>
              <a:t>knyter samman frågor om miljö och mänskliga rättigheter. </a:t>
            </a:r>
          </a:p>
          <a:p>
            <a:r>
              <a:rPr lang="sv-SE" dirty="0">
                <a:solidFill>
                  <a:schemeClr val="accent6">
                    <a:lumMod val="75000"/>
                  </a:schemeClr>
                </a:solidFill>
                <a:latin typeface="Minion Pro" panose="02040503050306020203" pitchFamily="18" charset="0"/>
              </a:rPr>
              <a:t>handlar om förhållandet mellan medborgarna och deras regeringar samt myndigheternas skyldigheter, om krav på öppenhet, deltagande och möjlighet att få myndigheters beslut, handlingar och underlåtenheter inom miljöområdet överprövade.</a:t>
            </a:r>
          </a:p>
          <a:p>
            <a:pPr marL="0" indent="0">
              <a:buNone/>
            </a:pPr>
            <a:r>
              <a:rPr lang="sv-SE" dirty="0">
                <a:solidFill>
                  <a:schemeClr val="accent6">
                    <a:lumMod val="75000"/>
                  </a:schemeClr>
                </a:solidFill>
                <a:latin typeface="Minion Pro" panose="02040503050306020203" pitchFamily="18" charset="0"/>
              </a:rPr>
              <a:t>Medborgarna har </a:t>
            </a:r>
          </a:p>
          <a:p>
            <a:r>
              <a:rPr lang="sv-SE" dirty="0">
                <a:solidFill>
                  <a:schemeClr val="accent6">
                    <a:lumMod val="75000"/>
                  </a:schemeClr>
                </a:solidFill>
                <a:latin typeface="Minion Pro" panose="02040503050306020203" pitchFamily="18" charset="0"/>
              </a:rPr>
              <a:t>rätt att få tillgång till miljöinformation, </a:t>
            </a:r>
          </a:p>
          <a:p>
            <a:r>
              <a:rPr lang="sv-SE" dirty="0">
                <a:solidFill>
                  <a:schemeClr val="accent6">
                    <a:lumMod val="75000"/>
                  </a:schemeClr>
                </a:solidFill>
                <a:latin typeface="Minion Pro" panose="02040503050306020203" pitchFamily="18" charset="0"/>
              </a:rPr>
              <a:t>möjlighet att påverka miljöbeslut, </a:t>
            </a:r>
          </a:p>
          <a:p>
            <a:r>
              <a:rPr lang="sv-SE" dirty="0">
                <a:solidFill>
                  <a:schemeClr val="accent6">
                    <a:lumMod val="75000"/>
                  </a:schemeClr>
                </a:solidFill>
                <a:latin typeface="Minion Pro" panose="02040503050306020203" pitchFamily="18" charset="0"/>
              </a:rPr>
              <a:t>rätt att överklaga miljöbeslut eller på annat sätt få en juridisk prövning av om deras rättigheter enligt lagstiftning som relaterar till miljön har kränkts.</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204512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0"/>
            <a:ext cx="10515600" cy="1325563"/>
          </a:xfrm>
        </p:spPr>
        <p:txBody>
          <a:bodyPr/>
          <a:lstStyle/>
          <a:p>
            <a:r>
              <a:rPr lang="sv-SE" dirty="0">
                <a:solidFill>
                  <a:schemeClr val="accent6"/>
                </a:solidFill>
                <a:latin typeface="FuturaBT Book" panose="020B0502020204020303" pitchFamily="34" charset="0"/>
              </a:rPr>
              <a:t>Inget nytt under solen …</a:t>
            </a: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35576" y="1906455"/>
            <a:ext cx="5308644" cy="3981483"/>
          </a:xfr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textruta 2"/>
          <p:cNvSpPr txBox="1"/>
          <p:nvPr/>
        </p:nvSpPr>
        <p:spPr>
          <a:xfrm>
            <a:off x="5726097" y="1325563"/>
            <a:ext cx="5717220" cy="4062651"/>
          </a:xfrm>
          <a:prstGeom prst="rect">
            <a:avLst/>
          </a:prstGeom>
          <a:noFill/>
        </p:spPr>
        <p:txBody>
          <a:bodyPr wrap="square" rtlCol="0">
            <a:spAutoFit/>
          </a:bodyPr>
          <a:lstStyle/>
          <a:p>
            <a:r>
              <a:rPr lang="sv-SE" sz="2400" dirty="0">
                <a:solidFill>
                  <a:schemeClr val="accent6"/>
                </a:solidFill>
                <a:latin typeface="Minion Pro" panose="02040503050306020203" pitchFamily="18" charset="0"/>
              </a:rPr>
              <a:t>… ”då var det äfven nödvändigt att en handledning lemnades dem, som möjligen derutöfver ville sträcka sitt deltagande.”</a:t>
            </a:r>
          </a:p>
          <a:p>
            <a:endParaRPr lang="sv-SE" sz="2400" dirty="0">
              <a:solidFill>
                <a:schemeClr val="accent6"/>
              </a:solidFill>
              <a:latin typeface="Minion Pro" panose="02040503050306020203" pitchFamily="18" charset="0"/>
            </a:endParaRPr>
          </a:p>
          <a:p>
            <a:r>
              <a:rPr lang="sv-SE" sz="2400" dirty="0">
                <a:solidFill>
                  <a:schemeClr val="accent6"/>
                </a:solidFill>
                <a:latin typeface="Minion Pro" panose="02040503050306020203" pitchFamily="18" charset="0"/>
              </a:rPr>
              <a:t>”Vår förtjenstfulle fornforskares </a:t>
            </a:r>
            <a:r>
              <a:rPr lang="sv-SE" sz="2400" i="1" dirty="0">
                <a:solidFill>
                  <a:schemeClr val="accent6"/>
                </a:solidFill>
                <a:latin typeface="Minion Pro" panose="02040503050306020203" pitchFamily="18" charset="0"/>
              </a:rPr>
              <a:t>A.E. Holmbergs </a:t>
            </a:r>
            <a:r>
              <a:rPr lang="sv-SE" sz="2400" dirty="0">
                <a:solidFill>
                  <a:schemeClr val="accent6"/>
                </a:solidFill>
                <a:latin typeface="Minion Pro" panose="02040503050306020203" pitchFamily="18" charset="0"/>
              </a:rPr>
              <a:t>benägna löfte om en snart utkommande Handbok i Nordisk fornkunskap för meninge man … gjorde äfven en sådan uppställning mindre behöflig.”</a:t>
            </a:r>
          </a:p>
          <a:p>
            <a:endParaRPr lang="sv-SE" dirty="0"/>
          </a:p>
        </p:txBody>
      </p:sp>
    </p:spTree>
    <p:extLst>
      <p:ext uri="{BB962C8B-B14F-4D97-AF65-F5344CB8AC3E}">
        <p14:creationId xmlns:p14="http://schemas.microsoft.com/office/powerpoint/2010/main" val="300993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3004" y="311859"/>
            <a:ext cx="10515600" cy="1325563"/>
          </a:xfrm>
        </p:spPr>
        <p:txBody>
          <a:bodyPr/>
          <a:lstStyle/>
          <a:p>
            <a:r>
              <a:rPr lang="sv-SE" dirty="0">
                <a:solidFill>
                  <a:srgbClr val="FF0000"/>
                </a:solidFill>
                <a:latin typeface="FuturaBT Book" panose="020B0502020204020303" pitchFamily="34" charset="0"/>
              </a:rPr>
              <a:t>Dammen en bifigur som hamnat i rampljuset</a:t>
            </a:r>
          </a:p>
        </p:txBody>
      </p:sp>
      <p:sp>
        <p:nvSpPr>
          <p:cNvPr id="3" name="Platshållare för innehåll 2"/>
          <p:cNvSpPr>
            <a:spLocks noGrp="1"/>
          </p:cNvSpPr>
          <p:nvPr>
            <p:ph idx="1"/>
          </p:nvPr>
        </p:nvSpPr>
        <p:spPr/>
        <p:txBody>
          <a:bodyPr>
            <a:normAutofit fontScale="92500" lnSpcReduction="10000"/>
          </a:bodyPr>
          <a:lstStyle/>
          <a:p>
            <a:r>
              <a:rPr lang="sv-SE" dirty="0">
                <a:latin typeface="Minion Pro" panose="02040503050306020203" pitchFamily="18" charset="0"/>
              </a:rPr>
              <a:t>Dammvallen håller emot och samlar upp kraften i vattnet. Utan damm ingen hytta, hammare, kvarn eller kraftverk. Genom vattenmyndigheternas uttolkning av EU:s vattendirektiv blivit något av en ofrivillig huvudperson.</a:t>
            </a:r>
          </a:p>
          <a:p>
            <a:endParaRPr lang="sv-SE" dirty="0">
              <a:latin typeface="Minion Pro" panose="02040503050306020203" pitchFamily="18" charset="0"/>
            </a:endParaRPr>
          </a:p>
          <a:p>
            <a:r>
              <a:rPr lang="sv-SE" dirty="0">
                <a:latin typeface="Minion Pro" panose="02040503050306020203" pitchFamily="18" charset="0"/>
              </a:rPr>
              <a:t>Fakta om dammar och järnhistoria</a:t>
            </a:r>
          </a:p>
          <a:p>
            <a:r>
              <a:rPr lang="sv-SE" dirty="0">
                <a:latin typeface="Minion Pro" panose="02040503050306020203" pitchFamily="18" charset="0"/>
              </a:rPr>
              <a:t>Hot och historiemedvetande</a:t>
            </a:r>
          </a:p>
          <a:p>
            <a:r>
              <a:rPr lang="sv-SE" dirty="0">
                <a:latin typeface="Minion Pro" panose="02040503050306020203" pitchFamily="18" charset="0"/>
              </a:rPr>
              <a:t>Flodpärlmusslan och naturvården</a:t>
            </a:r>
          </a:p>
          <a:p>
            <a:r>
              <a:rPr lang="sv-SE" dirty="0">
                <a:latin typeface="Minion Pro" panose="02040503050306020203" pitchFamily="18" charset="0"/>
              </a:rPr>
              <a:t>Demokrati och debatt</a:t>
            </a:r>
          </a:p>
          <a:p>
            <a:r>
              <a:rPr lang="sv-SE" dirty="0">
                <a:latin typeface="Minion Pro" panose="02040503050306020203" pitchFamily="18" charset="0"/>
              </a:rPr>
              <a:t>Vad har ÖLM gjort?</a:t>
            </a:r>
          </a:p>
          <a:p>
            <a:r>
              <a:rPr lang="sv-SE" dirty="0">
                <a:latin typeface="Minion Pro" panose="02040503050306020203" pitchFamily="18" charset="0"/>
              </a:rPr>
              <a:t>Vad är grundproblemet? Och finns någon ”lösning”?</a:t>
            </a:r>
          </a:p>
          <a:p>
            <a:endParaRPr lang="sv-SE" dirty="0">
              <a:latin typeface="Minion Pro" panose="02040503050306020203" pitchFamily="18" charset="0"/>
            </a:endParaRPr>
          </a:p>
          <a:p>
            <a:endParaRPr lang="sv-SE" dirty="0">
              <a:latin typeface="Minion Pro" panose="02040503050306020203" pitchFamily="18" charset="0"/>
            </a:endParaRPr>
          </a:p>
          <a:p>
            <a:endParaRPr lang="sv-SE" dirty="0">
              <a:latin typeface="Minion Pro" panose="02040503050306020203" pitchFamily="18" charset="0"/>
            </a:endParaRPr>
          </a:p>
          <a:p>
            <a:endParaRPr lang="sv-SE" dirty="0">
              <a:latin typeface="Minion Pro" panose="02040503050306020203" pitchFamily="18" charset="0"/>
            </a:endParaRP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247543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2572" y="89918"/>
            <a:ext cx="10473583" cy="1325563"/>
          </a:xfrm>
        </p:spPr>
        <p:txBody>
          <a:bodyPr/>
          <a:lstStyle/>
          <a:p>
            <a:r>
              <a:rPr lang="sv-SE" dirty="0">
                <a:solidFill>
                  <a:srgbClr val="FF0000"/>
                </a:solidFill>
                <a:latin typeface="FuturaBT Book" panose="020B0502020204020303" pitchFamily="34" charset="0"/>
              </a:rPr>
              <a:t>Noraskogs bergslag</a:t>
            </a:r>
          </a:p>
        </p:txBody>
      </p:sp>
      <p:sp>
        <p:nvSpPr>
          <p:cNvPr id="3" name="Platshållare för innehåll 2"/>
          <p:cNvSpPr>
            <a:spLocks noGrp="1"/>
          </p:cNvSpPr>
          <p:nvPr>
            <p:ph idx="1"/>
          </p:nvPr>
        </p:nvSpPr>
        <p:spPr>
          <a:xfrm>
            <a:off x="838198" y="1798992"/>
            <a:ext cx="10516341" cy="4708340"/>
          </a:xfrm>
        </p:spPr>
        <p:txBody>
          <a:bodyPr>
            <a:normAutofit/>
          </a:bodyPr>
          <a:lstStyle/>
          <a:p>
            <a:r>
              <a:rPr lang="sv-SE" dirty="0">
                <a:latin typeface="Minion Pro" panose="02040503050306020203" pitchFamily="18" charset="0"/>
              </a:rPr>
              <a:t>De äldsta beläggen från 1100-talet, och på 1200-talet verkar bergshanteringen ha tagit fart på riktigt.</a:t>
            </a:r>
          </a:p>
          <a:p>
            <a:endParaRPr lang="sv-SE" dirty="0">
              <a:latin typeface="Minion Pro" panose="02040503050306020203" pitchFamily="18" charset="0"/>
            </a:endParaRPr>
          </a:p>
          <a:p>
            <a:r>
              <a:rPr lang="sv-SE" dirty="0">
                <a:latin typeface="Minion Pro" panose="02040503050306020203" pitchFamily="18" charset="0"/>
              </a:rPr>
              <a:t>Bergverksstadgar, delvis uppsatta efter utländska mönster, utfärdades av kungen för Västra berget (i Närke) 1340, för Stora Kopparberget 1347 och Norberg 1354.</a:t>
            </a:r>
          </a:p>
          <a:p>
            <a:endParaRPr lang="sv-SE" dirty="0">
              <a:latin typeface="Minion Pro" panose="02040503050306020203" pitchFamily="18" charset="0"/>
            </a:endParaRPr>
          </a:p>
          <a:p>
            <a:r>
              <a:rPr lang="sv-SE" dirty="0">
                <a:latin typeface="Minion Pro" panose="02040503050306020203" pitchFamily="18" charset="0"/>
              </a:rPr>
              <a:t>År 1539 finns där 47 skattlagda hyttor, som troligen alla har sitt ursprung i medeltiden. Gustav Vasa intresserar sig för bergshanteringen här.</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84154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56861" y="0"/>
            <a:ext cx="10515600" cy="1325563"/>
          </a:xfrm>
        </p:spPr>
        <p:txBody>
          <a:bodyPr/>
          <a:lstStyle/>
          <a:p>
            <a:r>
              <a:rPr lang="sv-SE" dirty="0">
                <a:solidFill>
                  <a:srgbClr val="FF0000"/>
                </a:solidFill>
              </a:rPr>
              <a:t>Noraskogs bergslag – 15-20 km radie med Nora i centrum</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007" y="1325563"/>
            <a:ext cx="7285307" cy="5366843"/>
          </a:xfrm>
          <a:prstGeom prst="rect">
            <a:avLst/>
          </a:prstGeom>
        </p:spPr>
      </p:pic>
    </p:spTree>
    <p:extLst>
      <p:ext uri="{BB962C8B-B14F-4D97-AF65-F5344CB8AC3E}">
        <p14:creationId xmlns:p14="http://schemas.microsoft.com/office/powerpoint/2010/main" val="772471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9708" y="194507"/>
            <a:ext cx="7004481" cy="681726"/>
          </a:xfrm>
        </p:spPr>
        <p:txBody>
          <a:bodyPr>
            <a:normAutofit fontScale="90000"/>
          </a:bodyPr>
          <a:lstStyle/>
          <a:p>
            <a:r>
              <a:rPr lang="sv-SE" dirty="0">
                <a:solidFill>
                  <a:srgbClr val="FF0000"/>
                </a:solidFill>
              </a:rPr>
              <a:t>Pershyttans kulturreservat</a:t>
            </a:r>
            <a:endParaRPr lang="sv-SE" dirty="0">
              <a:solidFill>
                <a:schemeClr val="accent1">
                  <a:lumMod val="75000"/>
                </a:schemeClr>
              </a:solidFill>
            </a:endParaRP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529" y="1774600"/>
            <a:ext cx="8092907" cy="3560880"/>
          </a:xfrm>
        </p:spPr>
      </p:pic>
      <p:sp>
        <p:nvSpPr>
          <p:cNvPr id="5" name="AutoShape 2" descr="Bildresultat för pershyttan"/>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103" y="3639845"/>
            <a:ext cx="4765073" cy="2589023"/>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8" name="textruta 7"/>
          <p:cNvSpPr txBox="1"/>
          <p:nvPr/>
        </p:nvSpPr>
        <p:spPr>
          <a:xfrm>
            <a:off x="8740855" y="2309412"/>
            <a:ext cx="4232416" cy="954107"/>
          </a:xfrm>
          <a:prstGeom prst="rect">
            <a:avLst/>
          </a:prstGeom>
          <a:noFill/>
        </p:spPr>
        <p:txBody>
          <a:bodyPr wrap="square" rtlCol="0">
            <a:spAutoFit/>
          </a:bodyPr>
          <a:lstStyle/>
          <a:p>
            <a:r>
              <a:rPr lang="sv-SE" sz="2800" dirty="0">
                <a:solidFill>
                  <a:schemeClr val="accent1">
                    <a:lumMod val="75000"/>
                  </a:schemeClr>
                </a:solidFill>
              </a:rPr>
              <a:t> </a:t>
            </a:r>
          </a:p>
          <a:p>
            <a:r>
              <a:rPr lang="sv-SE" sz="2800" dirty="0">
                <a:solidFill>
                  <a:schemeClr val="accent1">
                    <a:lumMod val="75000"/>
                  </a:schemeClr>
                </a:solidFill>
              </a:rPr>
              <a:t>145-135 m.ö.h.</a:t>
            </a:r>
            <a:endParaRPr lang="sv-SE" sz="2800" dirty="0"/>
          </a:p>
        </p:txBody>
      </p:sp>
    </p:spTree>
    <p:extLst>
      <p:ext uri="{BB962C8B-B14F-4D97-AF65-F5344CB8AC3E}">
        <p14:creationId xmlns:p14="http://schemas.microsoft.com/office/powerpoint/2010/main" val="303710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2838" y="-44392"/>
            <a:ext cx="10515600" cy="1325563"/>
          </a:xfrm>
        </p:spPr>
        <p:txBody>
          <a:bodyPr/>
          <a:lstStyle/>
          <a:p>
            <a:r>
              <a:rPr lang="sv-SE" dirty="0">
                <a:solidFill>
                  <a:srgbClr val="FF0000"/>
                </a:solidFill>
              </a:rPr>
              <a:t>Bergsmän 1200-tal</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379" y="2170623"/>
            <a:ext cx="6370572" cy="4687377"/>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951" y="2182951"/>
            <a:ext cx="4675050" cy="4675050"/>
          </a:xfrm>
          <a:prstGeom prst="rect">
            <a:avLst/>
          </a:prstGeom>
        </p:spPr>
      </p:pic>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8" name="textruta 7"/>
          <p:cNvSpPr txBox="1"/>
          <p:nvPr/>
        </p:nvSpPr>
        <p:spPr>
          <a:xfrm>
            <a:off x="9464815" y="1626326"/>
            <a:ext cx="2727186" cy="523220"/>
          </a:xfrm>
          <a:prstGeom prst="rect">
            <a:avLst/>
          </a:prstGeom>
          <a:noFill/>
        </p:spPr>
        <p:txBody>
          <a:bodyPr wrap="square" rtlCol="0">
            <a:spAutoFit/>
          </a:bodyPr>
          <a:lstStyle/>
          <a:p>
            <a:r>
              <a:rPr lang="en-GB" sz="2800" dirty="0">
                <a:solidFill>
                  <a:schemeClr val="accent1">
                    <a:lumMod val="75000"/>
                  </a:schemeClr>
                </a:solidFill>
              </a:rPr>
              <a:t>120 m m.ö.h.</a:t>
            </a:r>
          </a:p>
        </p:txBody>
      </p:sp>
      <p:sp>
        <p:nvSpPr>
          <p:cNvPr id="9" name="Platshållare för innehåll 8"/>
          <p:cNvSpPr>
            <a:spLocks noGrp="1"/>
          </p:cNvSpPr>
          <p:nvPr>
            <p:ph idx="1"/>
          </p:nvPr>
        </p:nvSpPr>
        <p:spPr>
          <a:xfrm>
            <a:off x="851935" y="1347982"/>
            <a:ext cx="10515600" cy="4351338"/>
          </a:xfrm>
        </p:spPr>
        <p:txBody>
          <a:bodyPr/>
          <a:lstStyle/>
          <a:p>
            <a:r>
              <a:rPr lang="sv-SE" dirty="0" err="1"/>
              <a:t>Siggebohyttans</a:t>
            </a:r>
            <a:r>
              <a:rPr lang="sv-SE" dirty="0"/>
              <a:t> bergsmansgård, 1790, 40 meter lång</a:t>
            </a:r>
          </a:p>
        </p:txBody>
      </p:sp>
    </p:spTree>
    <p:extLst>
      <p:ext uri="{BB962C8B-B14F-4D97-AF65-F5344CB8AC3E}">
        <p14:creationId xmlns:p14="http://schemas.microsoft.com/office/powerpoint/2010/main" val="322490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125896"/>
            <a:ext cx="4609163" cy="1839285"/>
          </a:xfrm>
        </p:spPr>
        <p:txBody>
          <a:bodyPr>
            <a:normAutofit fontScale="90000"/>
          </a:bodyPr>
          <a:lstStyle/>
          <a:p>
            <a:r>
              <a:rPr lang="en-GB" dirty="0">
                <a:solidFill>
                  <a:srgbClr val="FF0000"/>
                </a:solidFill>
              </a:rPr>
              <a:t>Nora – </a:t>
            </a:r>
            <a:br>
              <a:rPr lang="en-GB" dirty="0">
                <a:solidFill>
                  <a:srgbClr val="FF0000"/>
                </a:solidFill>
              </a:rPr>
            </a:br>
            <a:r>
              <a:rPr lang="en-GB" dirty="0">
                <a:solidFill>
                  <a:srgbClr val="FF0000"/>
                </a:solidFill>
              </a:rPr>
              <a:t>stadsprivilegier 1643</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911" y="0"/>
            <a:ext cx="6583680" cy="6858000"/>
          </a:xfrm>
          <a:prstGeom prst="rect">
            <a:avLst/>
          </a:prstGeom>
        </p:spPr>
      </p:pic>
      <p:sp>
        <p:nvSpPr>
          <p:cNvPr id="8" name="Rektangel 7"/>
          <p:cNvSpPr/>
          <p:nvPr/>
        </p:nvSpPr>
        <p:spPr>
          <a:xfrm>
            <a:off x="4102352" y="6263947"/>
            <a:ext cx="1571264" cy="523220"/>
          </a:xfrm>
          <a:prstGeom prst="rect">
            <a:avLst/>
          </a:prstGeom>
        </p:spPr>
        <p:txBody>
          <a:bodyPr wrap="none">
            <a:spAutoFit/>
          </a:bodyPr>
          <a:lstStyle/>
          <a:p>
            <a:r>
              <a:rPr lang="en-GB" sz="2800" dirty="0">
                <a:solidFill>
                  <a:schemeClr val="accent1">
                    <a:lumMod val="75000"/>
                  </a:schemeClr>
                </a:solidFill>
              </a:rPr>
              <a:t>84 m.ö.h.</a:t>
            </a:r>
          </a:p>
        </p:txBody>
      </p:sp>
    </p:spTree>
    <p:extLst>
      <p:ext uri="{BB962C8B-B14F-4D97-AF65-F5344CB8AC3E}">
        <p14:creationId xmlns:p14="http://schemas.microsoft.com/office/powerpoint/2010/main" val="3332164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1717" y="78537"/>
            <a:ext cx="11043566" cy="2034348"/>
          </a:xfrm>
        </p:spPr>
        <p:txBody>
          <a:bodyPr>
            <a:normAutofit/>
          </a:bodyPr>
          <a:lstStyle/>
          <a:p>
            <a:r>
              <a:rPr lang="sv-SE" sz="3600" dirty="0" err="1">
                <a:solidFill>
                  <a:srgbClr val="FF0000"/>
                </a:solidFill>
              </a:rPr>
              <a:t>Järle</a:t>
            </a:r>
            <a:r>
              <a:rPr lang="sv-SE" sz="3600" dirty="0">
                <a:solidFill>
                  <a:srgbClr val="FF0000"/>
                </a:solidFill>
              </a:rPr>
              <a:t> stad 1642 – Noraskogs bergslags utpost – alla vattendrag och sjöar avvattnas genom Järleån</a:t>
            </a:r>
            <a:br>
              <a:rPr lang="sv-SE" sz="3600" dirty="0">
                <a:solidFill>
                  <a:srgbClr val="FF0000"/>
                </a:solidFill>
              </a:rPr>
            </a:br>
            <a:r>
              <a:rPr lang="sv-SE" sz="3600" dirty="0">
                <a:solidFill>
                  <a:srgbClr val="FF0000"/>
                </a:solidFill>
              </a:rPr>
              <a:t>Berättar statens ”järnhistoria”</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7689" y="2362754"/>
            <a:ext cx="5380190" cy="3601979"/>
          </a:xfrm>
          <a:prstGeom prst="rect">
            <a:avLst/>
          </a:prstGeom>
        </p:spPr>
      </p:pic>
      <p:pic>
        <p:nvPicPr>
          <p:cNvPr id="7" name="Platshållare för innehåll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6094" y="2362754"/>
            <a:ext cx="6411154" cy="3606274"/>
          </a:xfrm>
        </p:spPr>
      </p:pic>
      <p:sp>
        <p:nvSpPr>
          <p:cNvPr id="4" name="textruta 3"/>
          <p:cNvSpPr txBox="1"/>
          <p:nvPr/>
        </p:nvSpPr>
        <p:spPr>
          <a:xfrm>
            <a:off x="7500324" y="1856849"/>
            <a:ext cx="184731" cy="369332"/>
          </a:xfrm>
          <a:prstGeom prst="rect">
            <a:avLst/>
          </a:prstGeom>
          <a:noFill/>
        </p:spPr>
        <p:txBody>
          <a:bodyPr wrap="none" rtlCol="0">
            <a:spAutoFit/>
          </a:bodyPr>
          <a:lstStyle/>
          <a:p>
            <a:endParaRPr lang="sv-SE"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9" name="textruta 8"/>
          <p:cNvSpPr txBox="1"/>
          <p:nvPr/>
        </p:nvSpPr>
        <p:spPr>
          <a:xfrm>
            <a:off x="316094" y="6110470"/>
            <a:ext cx="11709189" cy="523220"/>
          </a:xfrm>
          <a:prstGeom prst="rect">
            <a:avLst/>
          </a:prstGeom>
          <a:noFill/>
        </p:spPr>
        <p:txBody>
          <a:bodyPr wrap="square" rtlCol="0">
            <a:spAutoFit/>
          </a:bodyPr>
          <a:lstStyle/>
          <a:p>
            <a:r>
              <a:rPr lang="sv-SE" sz="2800" dirty="0">
                <a:solidFill>
                  <a:schemeClr val="accent1">
                    <a:lumMod val="75000"/>
                  </a:schemeClr>
                </a:solidFill>
              </a:rPr>
              <a:t>50 m.ö.h. Naturreservat 1976, inkluderar kulturvärdena på platsen</a:t>
            </a:r>
          </a:p>
        </p:txBody>
      </p:sp>
    </p:spTree>
    <p:extLst>
      <p:ext uri="{BB962C8B-B14F-4D97-AF65-F5344CB8AC3E}">
        <p14:creationId xmlns:p14="http://schemas.microsoft.com/office/powerpoint/2010/main" val="3944875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0"/>
            <a:ext cx="10515600" cy="1325563"/>
          </a:xfrm>
        </p:spPr>
        <p:txBody>
          <a:bodyPr/>
          <a:lstStyle/>
          <a:p>
            <a:r>
              <a:rPr lang="sv-SE" dirty="0">
                <a:solidFill>
                  <a:srgbClr val="FF0000"/>
                </a:solidFill>
              </a:rPr>
              <a:t>Örebro slott, 12-1300-tal</a:t>
            </a: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797576"/>
            <a:ext cx="6718483" cy="4351338"/>
          </a:xfrm>
        </p:spPr>
      </p:pic>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6" name="textruta 5"/>
          <p:cNvSpPr txBox="1"/>
          <p:nvPr/>
        </p:nvSpPr>
        <p:spPr>
          <a:xfrm flipH="1">
            <a:off x="7664554" y="5625694"/>
            <a:ext cx="3139571" cy="523220"/>
          </a:xfrm>
          <a:prstGeom prst="rect">
            <a:avLst/>
          </a:prstGeom>
          <a:noFill/>
        </p:spPr>
        <p:txBody>
          <a:bodyPr wrap="square" rtlCol="0">
            <a:spAutoFit/>
          </a:bodyPr>
          <a:lstStyle/>
          <a:p>
            <a:r>
              <a:rPr lang="en-GB" sz="2800" dirty="0">
                <a:solidFill>
                  <a:schemeClr val="accent1">
                    <a:lumMod val="75000"/>
                  </a:schemeClr>
                </a:solidFill>
              </a:rPr>
              <a:t>25 m.ö.h.</a:t>
            </a:r>
          </a:p>
        </p:txBody>
      </p:sp>
    </p:spTree>
    <p:extLst>
      <p:ext uri="{BB962C8B-B14F-4D97-AF65-F5344CB8AC3E}">
        <p14:creationId xmlns:p14="http://schemas.microsoft.com/office/powerpoint/2010/main" val="23665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0"/>
            <a:ext cx="10515600" cy="1001337"/>
          </a:xfrm>
        </p:spPr>
        <p:txBody>
          <a:bodyPr/>
          <a:lstStyle/>
          <a:p>
            <a:r>
              <a:rPr lang="sv-SE" dirty="0">
                <a:solidFill>
                  <a:schemeClr val="accent6">
                    <a:lumMod val="75000"/>
                  </a:schemeClr>
                </a:solidFill>
                <a:latin typeface="FuturaBT Book" panose="020B0502020204020303" pitchFamily="34" charset="0"/>
              </a:rPr>
              <a:t>Delaktighetsbaserad kulturarvsstyrning</a:t>
            </a: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01202" y="1807155"/>
            <a:ext cx="5508577" cy="4131433"/>
          </a:xfr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pic>
        <p:nvPicPr>
          <p:cNvPr id="2051" name="Picture 3" descr="228345ff-1b00-4f10-8ca1-7fee55c9d354@eurprd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139949" y="1882285"/>
            <a:ext cx="5501350" cy="397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85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8691" y="0"/>
            <a:ext cx="10515600" cy="1325563"/>
          </a:xfrm>
        </p:spPr>
        <p:txBody>
          <a:bodyPr/>
          <a:lstStyle/>
          <a:p>
            <a:r>
              <a:rPr lang="sv-SE" dirty="0">
                <a:solidFill>
                  <a:srgbClr val="FF0000"/>
                </a:solidFill>
              </a:rPr>
              <a:t>Jerle stationshus – 1854 – det första i Sverige</a:t>
            </a:r>
          </a:p>
        </p:txBody>
      </p:sp>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5384" y="1503184"/>
            <a:ext cx="7927690" cy="5077686"/>
          </a:xfr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209309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3004" y="311859"/>
            <a:ext cx="10515600" cy="1325563"/>
          </a:xfrm>
        </p:spPr>
        <p:txBody>
          <a:bodyPr/>
          <a:lstStyle/>
          <a:p>
            <a:r>
              <a:rPr lang="sv-SE" dirty="0">
                <a:solidFill>
                  <a:srgbClr val="FF0000"/>
                </a:solidFill>
                <a:latin typeface="FuturaBT Book" panose="020B0502020204020303" pitchFamily="34" charset="0"/>
              </a:rPr>
              <a:t>Hot mot kulturarv och historiemedvetande</a:t>
            </a:r>
          </a:p>
        </p:txBody>
      </p:sp>
      <p:sp>
        <p:nvSpPr>
          <p:cNvPr id="3" name="Platshållare för innehåll 2"/>
          <p:cNvSpPr>
            <a:spLocks noGrp="1"/>
          </p:cNvSpPr>
          <p:nvPr>
            <p:ph idx="1"/>
          </p:nvPr>
        </p:nvSpPr>
        <p:spPr/>
        <p:txBody>
          <a:bodyPr/>
          <a:lstStyle/>
          <a:p>
            <a:r>
              <a:rPr lang="sv-SE" dirty="0">
                <a:latin typeface="Minion Pro" panose="02040503050306020203" pitchFamily="18" charset="0"/>
              </a:rPr>
              <a:t>Det började med ett möte i Järle hösten 2016, och känslan av att rivningen av dammen där var förutbestämd och oundviklig. Kulturarvet bara måste ge vika för högre värden, värden som naturvården förvaltade. </a:t>
            </a:r>
          </a:p>
          <a:p>
            <a:r>
              <a:rPr lang="sv-SE" dirty="0">
                <a:latin typeface="Minion Pro" panose="02040503050306020203" pitchFamily="18" charset="0"/>
              </a:rPr>
              <a:t>Nära samarbete med </a:t>
            </a:r>
            <a:r>
              <a:rPr lang="sv-SE" b="1" dirty="0">
                <a:solidFill>
                  <a:srgbClr val="FF0000"/>
                </a:solidFill>
                <a:latin typeface="Minion Pro" panose="02040503050306020203" pitchFamily="18" charset="0"/>
              </a:rPr>
              <a:t>Örebro läns hembygdsförbund </a:t>
            </a:r>
          </a:p>
          <a:p>
            <a:r>
              <a:rPr lang="sv-SE" dirty="0">
                <a:latin typeface="Minion Pro" panose="02040503050306020203" pitchFamily="18" charset="0"/>
              </a:rPr>
              <a:t>Initialt handlade det om hot mot historia och kulturarv, och mot att utveckla och underhålla ett historiemedvetande. </a:t>
            </a:r>
          </a:p>
          <a:p>
            <a:endParaRPr lang="sv-SE" dirty="0">
              <a:latin typeface="Minion Pro" panose="02040503050306020203" pitchFamily="18" charset="0"/>
            </a:endParaRP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330875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2570" y="365125"/>
            <a:ext cx="9871229" cy="1144079"/>
          </a:xfrm>
        </p:spPr>
        <p:txBody>
          <a:bodyPr>
            <a:normAutofit fontScale="90000"/>
          </a:bodyPr>
          <a:lstStyle/>
          <a:p>
            <a:pPr algn="ctr"/>
            <a:r>
              <a:rPr lang="sv-SE" dirty="0">
                <a:solidFill>
                  <a:srgbClr val="FF0000"/>
                </a:solidFill>
                <a:latin typeface="FuturaBT Book" panose="020B0502020204020303" pitchFamily="34" charset="0"/>
              </a:rPr>
              <a:t>Historiemedvetande – i skolans ämnesplan sedan 2010 – ett etablerat begrepp?</a:t>
            </a:r>
          </a:p>
        </p:txBody>
      </p:sp>
      <p:sp>
        <p:nvSpPr>
          <p:cNvPr id="3" name="Platshållare för innehåll 2"/>
          <p:cNvSpPr>
            <a:spLocks noGrp="1"/>
          </p:cNvSpPr>
          <p:nvPr>
            <p:ph idx="1"/>
          </p:nvPr>
        </p:nvSpPr>
        <p:spPr>
          <a:xfrm>
            <a:off x="838200" y="1834502"/>
            <a:ext cx="10515600" cy="4351338"/>
          </a:xfrm>
        </p:spPr>
        <p:txBody>
          <a:bodyPr>
            <a:normAutofit/>
          </a:bodyPr>
          <a:lstStyle/>
          <a:p>
            <a:r>
              <a:rPr lang="sv-SE" dirty="0">
                <a:latin typeface="Minion Pro" panose="02040503050306020203" pitchFamily="18" charset="0"/>
              </a:rPr>
              <a:t>Undervisningen i historia ska utveckla elevernas </a:t>
            </a:r>
            <a:r>
              <a:rPr lang="sv-SE" b="1" dirty="0">
                <a:latin typeface="Minion Pro" panose="02040503050306020203" pitchFamily="18" charset="0"/>
              </a:rPr>
              <a:t>historiemedvetande </a:t>
            </a:r>
            <a:r>
              <a:rPr lang="sv-SE" dirty="0">
                <a:latin typeface="Minion Pro" panose="02040503050306020203" pitchFamily="18" charset="0"/>
              </a:rPr>
              <a:t>– enligt skolans ämnesplan sedan 1990-talet. </a:t>
            </a:r>
          </a:p>
          <a:p>
            <a:pPr marL="0" indent="0">
              <a:buNone/>
            </a:pPr>
            <a:endParaRPr lang="sv-SE" dirty="0">
              <a:latin typeface="Minion Pro" panose="02040503050306020203" pitchFamily="18" charset="0"/>
            </a:endParaRPr>
          </a:p>
          <a:p>
            <a:r>
              <a:rPr lang="sv-SE" dirty="0">
                <a:latin typeface="Minion Pro" panose="02040503050306020203" pitchFamily="18" charset="0"/>
              </a:rPr>
              <a:t>Då – Nu </a:t>
            </a:r>
            <a:r>
              <a:rPr lang="sv-SE">
                <a:latin typeface="Minion Pro" panose="02040503050306020203" pitchFamily="18" charset="0"/>
              </a:rPr>
              <a:t>– Sedan</a:t>
            </a:r>
            <a:r>
              <a:rPr lang="sv-SE" dirty="0">
                <a:latin typeface="Minion Pro" panose="02040503050306020203" pitchFamily="18" charset="0"/>
              </a:rPr>
              <a:t>. </a:t>
            </a:r>
          </a:p>
          <a:p>
            <a:pPr marL="0" indent="0">
              <a:buNone/>
            </a:pPr>
            <a:endParaRPr lang="sv-SE" dirty="0">
              <a:latin typeface="Minion Pro" panose="02040503050306020203" pitchFamily="18" charset="0"/>
            </a:endParaRPr>
          </a:p>
          <a:p>
            <a:r>
              <a:rPr lang="sv-SE" dirty="0">
                <a:latin typeface="Minion Pro" panose="02040503050306020203" pitchFamily="18" charset="0"/>
              </a:rPr>
              <a:t>Nuförtiden präglas vi av evolutionärt och framtidsinriktad tänkande – forntidens människor hade inte något val, historien har hela tiden haft siktet inställt på oss nu.</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385303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2570" y="365125"/>
            <a:ext cx="9871229" cy="1144079"/>
          </a:xfrm>
        </p:spPr>
        <p:txBody>
          <a:bodyPr>
            <a:normAutofit fontScale="90000"/>
          </a:bodyPr>
          <a:lstStyle/>
          <a:p>
            <a:pPr algn="ctr"/>
            <a:r>
              <a:rPr lang="sv-SE" dirty="0">
                <a:solidFill>
                  <a:srgbClr val="FF0000"/>
                </a:solidFill>
                <a:latin typeface="FuturaBT Book" panose="020B0502020204020303" pitchFamily="34" charset="0"/>
              </a:rPr>
              <a:t>Historiemedvetande – sammanhang och konsekvenser</a:t>
            </a:r>
          </a:p>
        </p:txBody>
      </p:sp>
      <p:sp>
        <p:nvSpPr>
          <p:cNvPr id="3" name="Platshållare för innehåll 2"/>
          <p:cNvSpPr>
            <a:spLocks noGrp="1"/>
          </p:cNvSpPr>
          <p:nvPr>
            <p:ph idx="1"/>
          </p:nvPr>
        </p:nvSpPr>
        <p:spPr>
          <a:xfrm>
            <a:off x="838200" y="1834502"/>
            <a:ext cx="10515600" cy="4351338"/>
          </a:xfrm>
        </p:spPr>
        <p:txBody>
          <a:bodyPr>
            <a:normAutofit lnSpcReduction="10000"/>
          </a:bodyPr>
          <a:lstStyle/>
          <a:p>
            <a:r>
              <a:rPr lang="sv-SE" dirty="0">
                <a:latin typeface="Minion Pro" panose="02040503050306020203" pitchFamily="18" charset="0"/>
              </a:rPr>
              <a:t>Men människorna kunde ha gjort något annat än det de faktiskt gjorde, och då hade vårt nu varit annorlunda. Därmed är det heller inte självklart att världen måste se ut på det sätt den gör nu. </a:t>
            </a:r>
          </a:p>
          <a:p>
            <a:endParaRPr lang="sv-SE" dirty="0">
              <a:latin typeface="Minion Pro" panose="02040503050306020203" pitchFamily="18" charset="0"/>
            </a:endParaRPr>
          </a:p>
          <a:p>
            <a:r>
              <a:rPr lang="sv-SE" dirty="0">
                <a:latin typeface="Minion Pro" panose="02040503050306020203" pitchFamily="18" charset="0"/>
              </a:rPr>
              <a:t>Historien är inte en rät linje. Framtiden har under alla tider varit okänd.</a:t>
            </a:r>
          </a:p>
          <a:p>
            <a:pPr marL="0" indent="0">
              <a:buNone/>
            </a:pPr>
            <a:endParaRPr lang="sv-SE" dirty="0">
              <a:latin typeface="Minion Pro" panose="02040503050306020203" pitchFamily="18" charset="0"/>
            </a:endParaRPr>
          </a:p>
          <a:p>
            <a:r>
              <a:rPr lang="sv-SE" dirty="0">
                <a:latin typeface="Minion Pro" panose="02040503050306020203" pitchFamily="18" charset="0"/>
              </a:rPr>
              <a:t>Innebär att det vi gör nu kommer att ha betydelse för hur människor lever i framtiden. Vi har möjlighet att välja vad och hur vi ska göra och påverka framtiden.</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3398425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0860" y="0"/>
            <a:ext cx="10515600" cy="1325563"/>
          </a:xfrm>
        </p:spPr>
        <p:txBody>
          <a:bodyPr>
            <a:normAutofit/>
          </a:bodyPr>
          <a:lstStyle/>
          <a:p>
            <a:r>
              <a:rPr lang="sv-SE" dirty="0">
                <a:solidFill>
                  <a:srgbClr val="FF0000"/>
                </a:solidFill>
                <a:latin typeface="FuturaBT Book" panose="020B0502020204020303" pitchFamily="34" charset="0"/>
              </a:rPr>
              <a:t>Varför är historiemedvetande viktigt? </a:t>
            </a:r>
          </a:p>
        </p:txBody>
      </p:sp>
      <p:sp>
        <p:nvSpPr>
          <p:cNvPr id="3" name="Platshållare för innehåll 2"/>
          <p:cNvSpPr>
            <a:spLocks noGrp="1"/>
          </p:cNvSpPr>
          <p:nvPr>
            <p:ph idx="1"/>
          </p:nvPr>
        </p:nvSpPr>
        <p:spPr>
          <a:xfrm>
            <a:off x="1154097" y="1722268"/>
            <a:ext cx="10502283" cy="5220070"/>
          </a:xfrm>
        </p:spPr>
        <p:txBody>
          <a:bodyPr>
            <a:normAutofit/>
          </a:bodyPr>
          <a:lstStyle/>
          <a:p>
            <a:r>
              <a:rPr lang="sv-SE" dirty="0">
                <a:latin typeface="Minion Pro" panose="02040503050306020203" pitchFamily="18" charset="0"/>
              </a:rPr>
              <a:t>Historiemedvetande = orientering i tid</a:t>
            </a:r>
          </a:p>
          <a:p>
            <a:pPr marL="0" indent="0">
              <a:buNone/>
            </a:pPr>
            <a:r>
              <a:rPr lang="sv-SE" dirty="0">
                <a:latin typeface="Minion Pro" panose="02040503050306020203" pitchFamily="18" charset="0"/>
              </a:rPr>
              <a:t>Förstå livssituation i ljuset av erfarenheter av och kunskaper om det förflutna samt förväntningar på vad som skall komma. </a:t>
            </a:r>
          </a:p>
          <a:p>
            <a:pPr marL="0" indent="0">
              <a:buNone/>
            </a:pPr>
            <a:endParaRPr lang="sv-SE" dirty="0">
              <a:latin typeface="Minion Pro" panose="02040503050306020203" pitchFamily="18" charset="0"/>
            </a:endParaRPr>
          </a:p>
          <a:p>
            <a:pPr marL="0" indent="0">
              <a:buNone/>
            </a:pPr>
            <a:r>
              <a:rPr lang="sv-SE" dirty="0">
                <a:latin typeface="Minion Pro" panose="02040503050306020203" pitchFamily="18" charset="0"/>
              </a:rPr>
              <a:t>”Ett folk utan historia är ett dumt folk”</a:t>
            </a:r>
          </a:p>
          <a:p>
            <a:pPr marL="0" indent="0">
              <a:buNone/>
            </a:pPr>
            <a:r>
              <a:rPr lang="sv-SE" dirty="0">
                <a:latin typeface="Minion Pro" panose="02040503050306020203" pitchFamily="18" charset="0"/>
              </a:rPr>
              <a:t>GP-ledare, 19 september 2019, Karin Pihl</a:t>
            </a:r>
          </a:p>
          <a:p>
            <a:pPr marL="0" indent="0">
              <a:buNone/>
            </a:pPr>
            <a:r>
              <a:rPr lang="sv-SE" dirty="0">
                <a:latin typeface="Minion Pro" panose="02040503050306020203" pitchFamily="18" charset="0"/>
              </a:rPr>
              <a:t>Driver tesen att de ”bristande historiekunskaperna har en historisk förklaring … fallit offer för frigörelseidéerna”</a:t>
            </a:r>
          </a:p>
          <a:p>
            <a:pPr marL="0" indent="0">
              <a:buNone/>
            </a:pPr>
            <a:endParaRPr lang="sv-SE" dirty="0">
              <a:latin typeface="Minion Pro" panose="02040503050306020203" pitchFamily="18" charset="0"/>
            </a:endParaRP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182248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9709" y="152062"/>
            <a:ext cx="10226336" cy="939892"/>
          </a:xfrm>
        </p:spPr>
        <p:txBody>
          <a:bodyPr/>
          <a:lstStyle/>
          <a:p>
            <a:r>
              <a:rPr lang="sv-SE" dirty="0">
                <a:solidFill>
                  <a:srgbClr val="FF0000"/>
                </a:solidFill>
              </a:rPr>
              <a:t>Kvarnbäcken - Lerkesån vid Pershyttan</a:t>
            </a: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6" name="Platshållare för innehåll 5"/>
          <p:cNvSpPr>
            <a:spLocks noGrp="1"/>
          </p:cNvSpPr>
          <p:nvPr>
            <p:ph idx="1"/>
          </p:nvPr>
        </p:nvSpPr>
        <p:spPr/>
        <p:txBody>
          <a:bodyPr/>
          <a:lstStyle/>
          <a:p>
            <a:endParaRPr lang="sv-SE" dirty="0"/>
          </a:p>
        </p:txBody>
      </p:sp>
    </p:spTree>
    <p:extLst>
      <p:ext uri="{BB962C8B-B14F-4D97-AF65-F5344CB8AC3E}">
        <p14:creationId xmlns:p14="http://schemas.microsoft.com/office/powerpoint/2010/main" val="346849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54096" y="0"/>
            <a:ext cx="10093171" cy="1135201"/>
          </a:xfrm>
        </p:spPr>
        <p:txBody>
          <a:bodyPr>
            <a:normAutofit fontScale="90000"/>
          </a:bodyPr>
          <a:lstStyle/>
          <a:p>
            <a:r>
              <a:rPr lang="sv-SE" dirty="0">
                <a:solidFill>
                  <a:srgbClr val="FF0000"/>
                </a:solidFill>
                <a:latin typeface="FuturaBT Book" panose="020B0502020204020303" pitchFamily="34" charset="0"/>
              </a:rPr>
              <a:t>Orsak och verkan eller minsta motståndets lag … </a:t>
            </a:r>
          </a:p>
        </p:txBody>
      </p:sp>
      <p:sp>
        <p:nvSpPr>
          <p:cNvPr id="3" name="Platshållare för innehåll 2"/>
          <p:cNvSpPr>
            <a:spLocks noGrp="1"/>
          </p:cNvSpPr>
          <p:nvPr>
            <p:ph idx="1"/>
          </p:nvPr>
        </p:nvSpPr>
        <p:spPr>
          <a:xfrm>
            <a:off x="772357" y="1464816"/>
            <a:ext cx="10581443" cy="4934089"/>
          </a:xfrm>
        </p:spPr>
        <p:txBody>
          <a:bodyPr>
            <a:normAutofit lnSpcReduction="10000"/>
          </a:bodyPr>
          <a:lstStyle/>
          <a:p>
            <a:r>
              <a:rPr lang="sv-SE" dirty="0">
                <a:latin typeface="Minion Pro" panose="02040503050306020203" pitchFamily="18" charset="0"/>
              </a:rPr>
              <a:t>På 1870-talet konkurreras de små hyttorna ut och läggs ned. En positiv vändning för flodpärlmusslans föryngring?</a:t>
            </a:r>
          </a:p>
          <a:p>
            <a:pPr marL="0" indent="0">
              <a:buNone/>
            </a:pPr>
            <a:endParaRPr lang="sv-SE" dirty="0">
              <a:latin typeface="Minion Pro" panose="02040503050306020203" pitchFamily="18" charset="0"/>
            </a:endParaRPr>
          </a:p>
          <a:p>
            <a:r>
              <a:rPr lang="sv-SE" dirty="0">
                <a:latin typeface="Minion Pro" panose="02040503050306020203" pitchFamily="18" charset="0"/>
              </a:rPr>
              <a:t>”Flodpärlmusslan har gått kraftigt tillbaka i hela sitt utbredningsområde </a:t>
            </a:r>
            <a:r>
              <a:rPr lang="sv-SE" dirty="0">
                <a:solidFill>
                  <a:srgbClr val="FF0000"/>
                </a:solidFill>
                <a:latin typeface="Minion Pro" panose="02040503050306020203" pitchFamily="18" charset="0"/>
              </a:rPr>
              <a:t>under 1900-talet</a:t>
            </a:r>
            <a:r>
              <a:rPr lang="sv-SE" dirty="0">
                <a:latin typeface="Minion Pro" panose="02040503050306020203" pitchFamily="18" charset="0"/>
              </a:rPr>
              <a:t>. … I Sverige har arten försvunnit från drygt en tredjedel av de vattendrag där den fanns i början av 1900-talet samtidigt som bestånden glesnat.” NV 2005</a:t>
            </a:r>
          </a:p>
          <a:p>
            <a:endParaRPr lang="sv-SE" dirty="0">
              <a:latin typeface="Minion Pro" panose="02040503050306020203" pitchFamily="18" charset="0"/>
            </a:endParaRPr>
          </a:p>
          <a:p>
            <a:r>
              <a:rPr lang="sv-SE" dirty="0">
                <a:latin typeface="Minion Pro" panose="02040503050306020203" pitchFamily="18" charset="0"/>
              </a:rPr>
              <a:t>Fram till 2010 är hoten mot flodpärlmusslan många. Enligt WWF är </a:t>
            </a:r>
            <a:r>
              <a:rPr lang="sv-SE" dirty="0">
                <a:solidFill>
                  <a:srgbClr val="FF0000"/>
                </a:solidFill>
                <a:latin typeface="Minion Pro" panose="02040503050306020203" pitchFamily="18" charset="0"/>
              </a:rPr>
              <a:t>vattenreglering 2 av 19 hot</a:t>
            </a:r>
            <a:r>
              <a:rPr lang="sv-SE" dirty="0">
                <a:latin typeface="Minion Pro" panose="02040503050306020203" pitchFamily="18" charset="0"/>
              </a:rPr>
              <a:t>. Men sen verkar vattenregleringen ha blivit det stora hotet. Eller gör naturvården det de kan och inte det de borde göra?</a:t>
            </a:r>
          </a:p>
          <a:p>
            <a:endParaRPr lang="sv-SE" dirty="0">
              <a:latin typeface="Minion Pro" panose="02040503050306020203" pitchFamily="18" charset="0"/>
            </a:endParaRP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82635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33996" y="195309"/>
            <a:ext cx="10515600" cy="1495379"/>
          </a:xfrm>
        </p:spPr>
        <p:txBody>
          <a:bodyPr>
            <a:normAutofit fontScale="90000"/>
          </a:bodyPr>
          <a:lstStyle/>
          <a:p>
            <a:r>
              <a:rPr lang="sv-SE" dirty="0">
                <a:solidFill>
                  <a:srgbClr val="FF0000"/>
                </a:solidFill>
                <a:latin typeface="FuturaBT Book" panose="020B0502020204020303" pitchFamily="34" charset="0"/>
              </a:rPr>
              <a:t>Skev maktbalans och snäva perspektiv – </a:t>
            </a:r>
            <a:br>
              <a:rPr lang="sv-SE" dirty="0">
                <a:solidFill>
                  <a:srgbClr val="FF0000"/>
                </a:solidFill>
                <a:latin typeface="FuturaBT Book" panose="020B0502020204020303" pitchFamily="34" charset="0"/>
              </a:rPr>
            </a:br>
            <a:r>
              <a:rPr lang="sv-SE" dirty="0">
                <a:solidFill>
                  <a:srgbClr val="FF0000"/>
                </a:solidFill>
                <a:latin typeface="FuturaBT Book" panose="020B0502020204020303" pitchFamily="34" charset="0"/>
              </a:rPr>
              <a:t>riskerar göra oss urarva på kulturarv och historiemedvetande</a:t>
            </a:r>
          </a:p>
        </p:txBody>
      </p:sp>
      <p:sp>
        <p:nvSpPr>
          <p:cNvPr id="3" name="Platshållare för innehåll 2"/>
          <p:cNvSpPr>
            <a:spLocks noGrp="1"/>
          </p:cNvSpPr>
          <p:nvPr>
            <p:ph idx="1"/>
          </p:nvPr>
        </p:nvSpPr>
        <p:spPr>
          <a:xfrm>
            <a:off x="838200" y="2278386"/>
            <a:ext cx="10515600" cy="4351338"/>
          </a:xfrm>
        </p:spPr>
        <p:txBody>
          <a:bodyPr/>
          <a:lstStyle/>
          <a:p>
            <a:r>
              <a:rPr lang="sv-SE" dirty="0">
                <a:latin typeface="Minion Pro" panose="02040503050306020203" pitchFamily="18" charset="0"/>
              </a:rPr>
              <a:t>Naturvården har initiativet och genomföranderesurserna</a:t>
            </a:r>
          </a:p>
          <a:p>
            <a:r>
              <a:rPr lang="sv-SE" dirty="0">
                <a:latin typeface="Minion Pro" panose="02040503050306020203" pitchFamily="18" charset="0"/>
              </a:rPr>
              <a:t>Landskapsperspektiv och landskapsstrategi saknas</a:t>
            </a:r>
          </a:p>
          <a:p>
            <a:r>
              <a:rPr lang="sv-SE" dirty="0">
                <a:latin typeface="Minion Pro" panose="02040503050306020203" pitchFamily="18" charset="0"/>
              </a:rPr>
              <a:t>Ekologi och historiska sammanhang kombineras inte, en historisk dimension saknas</a:t>
            </a:r>
          </a:p>
          <a:p>
            <a:r>
              <a:rPr lang="sv-SE" dirty="0">
                <a:latin typeface="Minion Pro" panose="02040503050306020203" pitchFamily="18" charset="0"/>
              </a:rPr>
              <a:t>Staden är norm</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3028168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6342" y="-71021"/>
            <a:ext cx="10217458" cy="1761709"/>
          </a:xfrm>
        </p:spPr>
        <p:txBody>
          <a:bodyPr/>
          <a:lstStyle/>
          <a:p>
            <a:r>
              <a:rPr lang="sv-SE" dirty="0">
                <a:solidFill>
                  <a:srgbClr val="FF0000"/>
                </a:solidFill>
              </a:rPr>
              <a:t>Konsthantverkare som länge och långsiktigt byggt företagande i Järle</a:t>
            </a: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Platshållare för innehåll 2"/>
          <p:cNvSpPr>
            <a:spLocks noGrp="1"/>
          </p:cNvSpPr>
          <p:nvPr>
            <p:ph idx="1"/>
          </p:nvPr>
        </p:nvSpPr>
        <p:spPr/>
        <p:txBody>
          <a:bodyPr/>
          <a:lstStyle/>
          <a:p>
            <a:endParaRPr lang="sv-SE" dirty="0"/>
          </a:p>
        </p:txBody>
      </p:sp>
    </p:spTree>
    <p:extLst>
      <p:ext uri="{BB962C8B-B14F-4D97-AF65-F5344CB8AC3E}">
        <p14:creationId xmlns:p14="http://schemas.microsoft.com/office/powerpoint/2010/main" val="145026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6775" y="-69880"/>
            <a:ext cx="10515600" cy="1325563"/>
          </a:xfrm>
        </p:spPr>
        <p:txBody>
          <a:bodyPr/>
          <a:lstStyle/>
          <a:p>
            <a:r>
              <a:rPr lang="sv-SE" dirty="0">
                <a:solidFill>
                  <a:srgbClr val="FF0000"/>
                </a:solidFill>
              </a:rPr>
              <a:t>Sportfiskare och älvräddare</a:t>
            </a:r>
          </a:p>
        </p:txBody>
      </p:sp>
      <p:sp>
        <p:nvSpPr>
          <p:cNvPr id="3" name="Platshållare för innehåll 2"/>
          <p:cNvSpPr>
            <a:spLocks noGrp="1"/>
          </p:cNvSpPr>
          <p:nvPr>
            <p:ph idx="1"/>
          </p:nvPr>
        </p:nvSpPr>
        <p:spPr>
          <a:xfrm>
            <a:off x="1086774" y="1255683"/>
            <a:ext cx="10267025" cy="4921280"/>
          </a:xfrm>
        </p:spPr>
        <p:txBody>
          <a:bodyPr>
            <a:normAutofit/>
          </a:bodyPr>
          <a:lstStyle/>
          <a:p>
            <a:r>
              <a:rPr lang="sv-SE" dirty="0">
                <a:latin typeface="Minion Pro" panose="02040503050306020203" pitchFamily="18" charset="0"/>
              </a:rPr>
              <a:t>Älvräddarna – ”restaurera vattendrag och ta bort gammal infrastruktur som inte längre tjänar något syfte.”  med bidrag från Postkodlotteriet. Pengarna ska användas till rekrytera fler medlemmar. </a:t>
            </a:r>
          </a:p>
          <a:p>
            <a:r>
              <a:rPr lang="sv-SE" dirty="0">
                <a:latin typeface="Minion Pro" panose="02040503050306020203" pitchFamily="18" charset="0"/>
              </a:rPr>
              <a:t>Sportfiskarna - samma retorik dold i formuleringar rörande vattenmiljöer och fiskbestånd som …”har fått betala ett högt pris för industrialiseringen av Sverige.”</a:t>
            </a:r>
          </a:p>
          <a:p>
            <a:r>
              <a:rPr lang="sv-SE" dirty="0">
                <a:latin typeface="Minion Pro" panose="02040503050306020203" pitchFamily="18" charset="0"/>
              </a:rPr>
              <a:t>Bra miljöval – vi är alla med och finansierar utrivningarna när vi köper produkter märkta med det.</a:t>
            </a:r>
          </a:p>
          <a:p>
            <a:endParaRPr lang="sv-SE" dirty="0">
              <a:latin typeface="Minion Pro" panose="02040503050306020203" pitchFamily="18" charset="0"/>
            </a:endParaRPr>
          </a:p>
          <a:p>
            <a:endParaRPr lang="sv-SE" dirty="0">
              <a:latin typeface="Minion Pro" panose="02040503050306020203" pitchFamily="18" charset="0"/>
            </a:endParaRP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73307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8785" y="88777"/>
            <a:ext cx="10515600" cy="1001337"/>
          </a:xfrm>
        </p:spPr>
        <p:txBody>
          <a:bodyPr>
            <a:normAutofit fontScale="90000"/>
          </a:bodyPr>
          <a:lstStyle/>
          <a:p>
            <a:r>
              <a:rPr lang="sv-SE" dirty="0">
                <a:solidFill>
                  <a:schemeClr val="accent6">
                    <a:lumMod val="75000"/>
                  </a:schemeClr>
                </a:solidFill>
                <a:latin typeface="FuturaBT Book" panose="020B0502020204020303" pitchFamily="34" charset="0"/>
              </a:rPr>
              <a:t>Delaktighetsbaserad kulturarvsstyrning innebär t.ex. att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Platshållare för innehåll 2"/>
          <p:cNvSpPr>
            <a:spLocks noGrp="1"/>
          </p:cNvSpPr>
          <p:nvPr>
            <p:ph idx="1"/>
          </p:nvPr>
        </p:nvSpPr>
        <p:spPr>
          <a:xfrm>
            <a:off x="887766" y="1695635"/>
            <a:ext cx="10510421" cy="4898579"/>
          </a:xfrm>
        </p:spPr>
        <p:txBody>
          <a:bodyPr/>
          <a:lstStyle/>
          <a:p>
            <a:pPr marL="0" indent="0">
              <a:buNone/>
            </a:pPr>
            <a:r>
              <a:rPr lang="sv-SE" dirty="0">
                <a:solidFill>
                  <a:schemeClr val="accent6">
                    <a:lumMod val="75000"/>
                  </a:schemeClr>
                </a:solidFill>
                <a:latin typeface="Minion Pro" panose="02040503050306020203" pitchFamily="18" charset="0"/>
              </a:rPr>
              <a:t>Det är de professionellas ansvar att bl.a. skapa de rätta förutsättningarna genom att </a:t>
            </a:r>
          </a:p>
          <a:p>
            <a:r>
              <a:rPr lang="sv-SE" dirty="0">
                <a:solidFill>
                  <a:schemeClr val="accent6">
                    <a:lumMod val="75000"/>
                  </a:schemeClr>
                </a:solidFill>
                <a:latin typeface="Minion Pro" panose="02040503050306020203" pitchFamily="18" charset="0"/>
              </a:rPr>
              <a:t>Informera vilka möjligheter till delaktighet som lagstiftning etc. ger</a:t>
            </a:r>
          </a:p>
          <a:p>
            <a:r>
              <a:rPr lang="sv-SE" dirty="0">
                <a:solidFill>
                  <a:schemeClr val="accent6">
                    <a:lumMod val="75000"/>
                  </a:schemeClr>
                </a:solidFill>
                <a:latin typeface="Minion Pro" panose="02040503050306020203" pitchFamily="18" charset="0"/>
              </a:rPr>
              <a:t>Identifiera intressenter/aktörer</a:t>
            </a:r>
          </a:p>
          <a:p>
            <a:r>
              <a:rPr lang="sv-SE" dirty="0">
                <a:solidFill>
                  <a:schemeClr val="accent6">
                    <a:lumMod val="75000"/>
                  </a:schemeClr>
                </a:solidFill>
                <a:latin typeface="Minion Pro" panose="02040503050306020203" pitchFamily="18" charset="0"/>
              </a:rPr>
              <a:t>Utveckla en gemensam vision</a:t>
            </a:r>
          </a:p>
          <a:p>
            <a:r>
              <a:rPr lang="sv-SE" dirty="0">
                <a:solidFill>
                  <a:schemeClr val="accent6">
                    <a:lumMod val="75000"/>
                  </a:schemeClr>
                </a:solidFill>
                <a:latin typeface="Minion Pro" panose="02040503050306020203" pitchFamily="18" charset="0"/>
              </a:rPr>
              <a:t>Samla ihop resurser</a:t>
            </a:r>
          </a:p>
          <a:p>
            <a:r>
              <a:rPr lang="sv-SE" dirty="0">
                <a:solidFill>
                  <a:schemeClr val="accent6">
                    <a:lumMod val="75000"/>
                  </a:schemeClr>
                </a:solidFill>
                <a:latin typeface="Minion Pro" panose="02040503050306020203" pitchFamily="18" charset="0"/>
              </a:rPr>
              <a:t>Gemensamt lärande</a:t>
            </a:r>
          </a:p>
        </p:txBody>
      </p:sp>
    </p:spTree>
    <p:extLst>
      <p:ext uri="{BB962C8B-B14F-4D97-AF65-F5344CB8AC3E}">
        <p14:creationId xmlns:p14="http://schemas.microsoft.com/office/powerpoint/2010/main" val="2641470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1" name="Bildobjekt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Platshållare för innehåll 2"/>
          <p:cNvSpPr>
            <a:spLocks noGrp="1"/>
          </p:cNvSpPr>
          <p:nvPr>
            <p:ph idx="1"/>
          </p:nvPr>
        </p:nvSpPr>
        <p:spPr/>
        <p:txBody>
          <a:bodyPr/>
          <a:lstStyle/>
          <a:p>
            <a:pPr marL="0" indent="0">
              <a:spcBef>
                <a:spcPct val="0"/>
              </a:spcBef>
              <a:buNone/>
            </a:pPr>
            <a:r>
              <a:rPr lang="sv-SE" sz="4400" dirty="0">
                <a:solidFill>
                  <a:srgbClr val="FF0000"/>
                </a:solidFill>
                <a:latin typeface="+mj-lt"/>
                <a:ea typeface="+mj-ea"/>
                <a:cs typeface="+mj-cs"/>
              </a:rPr>
              <a:t>Oavsett om syftet är gott eller ont – att utplåna och skriva om historien slår förr eller senare tillbaka.</a:t>
            </a:r>
          </a:p>
        </p:txBody>
      </p:sp>
    </p:spTree>
    <p:extLst>
      <p:ext uri="{BB962C8B-B14F-4D97-AF65-F5344CB8AC3E}">
        <p14:creationId xmlns:p14="http://schemas.microsoft.com/office/powerpoint/2010/main" val="1973109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3004" y="98795"/>
            <a:ext cx="10515600" cy="1325563"/>
          </a:xfrm>
        </p:spPr>
        <p:txBody>
          <a:bodyPr/>
          <a:lstStyle/>
          <a:p>
            <a:r>
              <a:rPr lang="sv-SE" dirty="0">
                <a:solidFill>
                  <a:srgbClr val="FF0000"/>
                </a:solidFill>
                <a:latin typeface="FuturaBT Book" panose="020B0502020204020303" pitchFamily="34" charset="0"/>
              </a:rPr>
              <a:t>Naturvården har problem med tiden!</a:t>
            </a:r>
          </a:p>
        </p:txBody>
      </p:sp>
      <p:sp>
        <p:nvSpPr>
          <p:cNvPr id="3" name="Platshållare för innehåll 2"/>
          <p:cNvSpPr>
            <a:spLocks noGrp="1"/>
          </p:cNvSpPr>
          <p:nvPr>
            <p:ph idx="1"/>
          </p:nvPr>
        </p:nvSpPr>
        <p:spPr>
          <a:xfrm>
            <a:off x="648071" y="1535838"/>
            <a:ext cx="10933591" cy="4083729"/>
          </a:xfrm>
        </p:spPr>
        <p:txBody>
          <a:bodyPr>
            <a:normAutofit/>
          </a:bodyPr>
          <a:lstStyle/>
          <a:p>
            <a:r>
              <a:rPr lang="sv-SE" dirty="0">
                <a:latin typeface="Minion Pro" panose="02040503050306020203" pitchFamily="18" charset="0"/>
              </a:rPr>
              <a:t>Saknar historiemedvetande</a:t>
            </a:r>
          </a:p>
          <a:p>
            <a:r>
              <a:rPr lang="sv-SE" dirty="0">
                <a:latin typeface="Minion Pro" panose="02040503050306020203" pitchFamily="18" charset="0"/>
              </a:rPr>
              <a:t>Återställning – en starkt emotionell föreställningsfigur i ett sammanhang som annars ska vara vetenskapligt och bygga på fakta</a:t>
            </a:r>
          </a:p>
          <a:p>
            <a:r>
              <a:rPr lang="sv-SE" dirty="0">
                <a:latin typeface="Minion Pro" panose="02040503050306020203" pitchFamily="18" charset="0"/>
              </a:rPr>
              <a:t>Återställa till vad? Går det ens att återställa?</a:t>
            </a:r>
          </a:p>
          <a:p>
            <a:r>
              <a:rPr lang="sv-SE" dirty="0">
                <a:latin typeface="Minion Pro" panose="02040503050306020203" pitchFamily="18" charset="0"/>
              </a:rPr>
              <a:t>Varför är det rätt att återställa?</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349730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76038" y="79899"/>
            <a:ext cx="9977761" cy="1610789"/>
          </a:xfrm>
        </p:spPr>
        <p:txBody>
          <a:bodyPr/>
          <a:lstStyle/>
          <a:p>
            <a:r>
              <a:rPr lang="sv-SE" dirty="0">
                <a:solidFill>
                  <a:srgbClr val="FF0000"/>
                </a:solidFill>
                <a:latin typeface="FuturaBT Book" panose="020B0502020204020303" pitchFamily="34" charset="0"/>
              </a:rPr>
              <a:t>Före oss syndafloden </a:t>
            </a:r>
            <a:br>
              <a:rPr lang="sv-SE" dirty="0">
                <a:solidFill>
                  <a:srgbClr val="FF0000"/>
                </a:solidFill>
                <a:latin typeface="FuturaBT Book" panose="020B0502020204020303" pitchFamily="34" charset="0"/>
              </a:rPr>
            </a:br>
            <a:endParaRPr lang="sv-SE" dirty="0">
              <a:solidFill>
                <a:srgbClr val="FF0000"/>
              </a:solidFill>
              <a:latin typeface="FuturaBT Book" panose="020B0502020204020303" pitchFamily="34" charset="0"/>
            </a:endParaRPr>
          </a:p>
        </p:txBody>
      </p:sp>
      <p:sp>
        <p:nvSpPr>
          <p:cNvPr id="3" name="Platshållare för innehåll 2"/>
          <p:cNvSpPr>
            <a:spLocks noGrp="1"/>
          </p:cNvSpPr>
          <p:nvPr>
            <p:ph idx="1"/>
          </p:nvPr>
        </p:nvSpPr>
        <p:spPr>
          <a:xfrm>
            <a:off x="838200" y="1690688"/>
            <a:ext cx="6382304" cy="4486275"/>
          </a:xfrm>
        </p:spPr>
        <p:txBody>
          <a:bodyPr/>
          <a:lstStyle/>
          <a:p>
            <a:r>
              <a:rPr lang="sv-SE" dirty="0">
                <a:latin typeface="Minion Pro" panose="02040503050306020203" pitchFamily="18" charset="0"/>
              </a:rPr>
              <a:t>Ett uttryck för uppgivenhet och ansvarslöshet</a:t>
            </a:r>
          </a:p>
          <a:p>
            <a:r>
              <a:rPr lang="sv-SE" dirty="0">
                <a:latin typeface="Minion Pro" panose="02040503050306020203" pitchFamily="18" charset="0"/>
              </a:rPr>
              <a:t>Moraliserande över tidigare generationer och deras okunskap och hänsynslösa utnyttjande av naturen</a:t>
            </a:r>
          </a:p>
          <a:p>
            <a:r>
              <a:rPr lang="sv-SE" dirty="0">
                <a:latin typeface="Minion Pro" panose="02040503050306020203" pitchFamily="18" charset="0"/>
              </a:rPr>
              <a:t>Förövare och offer, godhetsknarkare. </a:t>
            </a:r>
          </a:p>
          <a:p>
            <a:r>
              <a:rPr lang="sv-SE" dirty="0">
                <a:latin typeface="Minion Pro" panose="02040503050306020203" pitchFamily="18" charset="0"/>
              </a:rPr>
              <a:t>Framtidsperspektivet verkar vara det svårast att få med i historiemedvetandet.</a:t>
            </a:r>
          </a:p>
          <a:p>
            <a:endParaRPr lang="sv-SE" dirty="0">
              <a:latin typeface="Minion Pro" panose="02040503050306020203" pitchFamily="18" charset="0"/>
            </a:endParaRPr>
          </a:p>
        </p:txBody>
      </p:sp>
      <p:pic>
        <p:nvPicPr>
          <p:cNvPr id="5" name="Bildobjekt 4"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2057124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33004" y="311859"/>
            <a:ext cx="10515600" cy="1325563"/>
          </a:xfrm>
        </p:spPr>
        <p:txBody>
          <a:bodyPr/>
          <a:lstStyle/>
          <a:p>
            <a:r>
              <a:rPr lang="sv-SE" dirty="0">
                <a:solidFill>
                  <a:srgbClr val="FF0000"/>
                </a:solidFill>
                <a:latin typeface="FuturaBT Book" panose="020B0502020204020303" pitchFamily="34" charset="0"/>
              </a:rPr>
              <a:t>Järnets historia - en</a:t>
            </a:r>
            <a:br>
              <a:rPr lang="sv-SE" dirty="0">
                <a:solidFill>
                  <a:srgbClr val="FF0000"/>
                </a:solidFill>
                <a:latin typeface="FuturaBT Book" panose="020B0502020204020303" pitchFamily="34" charset="0"/>
              </a:rPr>
            </a:br>
            <a:r>
              <a:rPr lang="sv-SE" dirty="0">
                <a:solidFill>
                  <a:srgbClr val="FF0000"/>
                </a:solidFill>
                <a:latin typeface="FuturaBT Book" panose="020B0502020204020303" pitchFamily="34" charset="0"/>
              </a:rPr>
              <a:t>pinsam påminnelse?</a:t>
            </a:r>
          </a:p>
        </p:txBody>
      </p:sp>
      <p:sp>
        <p:nvSpPr>
          <p:cNvPr id="3" name="Platshållare för innehåll 2"/>
          <p:cNvSpPr>
            <a:spLocks noGrp="1"/>
          </p:cNvSpPr>
          <p:nvPr>
            <p:ph idx="1"/>
          </p:nvPr>
        </p:nvSpPr>
        <p:spPr>
          <a:xfrm>
            <a:off x="838200" y="1825624"/>
            <a:ext cx="6947517" cy="4424255"/>
          </a:xfrm>
        </p:spPr>
        <p:txBody>
          <a:bodyPr>
            <a:normAutofit fontScale="92500"/>
          </a:bodyPr>
          <a:lstStyle/>
          <a:p>
            <a:r>
              <a:rPr lang="sv-SE" dirty="0">
                <a:latin typeface="Minion Pro" panose="02040503050306020203" pitchFamily="18" charset="0"/>
              </a:rPr>
              <a:t>Dagens dammutrivningar påverkar hur historien om järnets roll för Sverige ska kunna bevaras och berättas i landskapet och för framtiden. </a:t>
            </a:r>
          </a:p>
          <a:p>
            <a:r>
              <a:rPr lang="sv-SE" dirty="0">
                <a:latin typeface="Minion Pro" panose="02040503050306020203" pitchFamily="18" charset="0"/>
              </a:rPr>
              <a:t>Nu när de flesta bor i städer, har manschettyrken och är miljömedvetna konsumenter är den minst 900-åriga järnhistorien något av en pinsam påminnelse om något vi inte längre vill vara.</a:t>
            </a:r>
          </a:p>
          <a:p>
            <a:r>
              <a:rPr lang="sv-SE" dirty="0">
                <a:latin typeface="Minion Pro" panose="02040503050306020203" pitchFamily="18" charset="0"/>
              </a:rPr>
              <a:t>Järnets historia är tung och smutsig och innebar våldförande av orörd natur. Men järnet är också en berättelse om </a:t>
            </a:r>
            <a:r>
              <a:rPr lang="sv-SE" dirty="0">
                <a:solidFill>
                  <a:srgbClr val="FF0000"/>
                </a:solidFill>
                <a:latin typeface="Minion Pro" panose="02040503050306020203" pitchFamily="18" charset="0"/>
              </a:rPr>
              <a:t>frihet, fred och välstånd</a:t>
            </a:r>
            <a:r>
              <a:rPr lang="sv-SE" dirty="0">
                <a:latin typeface="Minion Pro" panose="02040503050306020203" pitchFamily="18" charset="0"/>
              </a:rPr>
              <a:t>. </a:t>
            </a: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062" y="0"/>
            <a:ext cx="4071938" cy="6858000"/>
          </a:xfrm>
          <a:prstGeom prst="rect">
            <a:avLst/>
          </a:prstGeom>
        </p:spPr>
      </p:pic>
    </p:spTree>
    <p:extLst>
      <p:ext uri="{BB962C8B-B14F-4D97-AF65-F5344CB8AC3E}">
        <p14:creationId xmlns:p14="http://schemas.microsoft.com/office/powerpoint/2010/main" val="1216209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21781" y="226441"/>
            <a:ext cx="10515600" cy="1325563"/>
          </a:xfrm>
        </p:spPr>
        <p:txBody>
          <a:bodyPr/>
          <a:lstStyle/>
          <a:p>
            <a:r>
              <a:rPr lang="sv-SE" dirty="0">
                <a:solidFill>
                  <a:srgbClr val="FF0000"/>
                </a:solidFill>
                <a:latin typeface="FuturaBT Book" panose="020B0502020204020303" pitchFamily="34" charset="0"/>
              </a:rPr>
              <a:t>Få göra sin röst hörd och bli lyssnad till</a:t>
            </a:r>
          </a:p>
        </p:txBody>
      </p:sp>
      <p:sp>
        <p:nvSpPr>
          <p:cNvPr id="3" name="Platshållare för innehåll 2"/>
          <p:cNvSpPr>
            <a:spLocks noGrp="1"/>
          </p:cNvSpPr>
          <p:nvPr>
            <p:ph idx="1"/>
          </p:nvPr>
        </p:nvSpPr>
        <p:spPr/>
        <p:txBody>
          <a:bodyPr>
            <a:normAutofit/>
          </a:bodyPr>
          <a:lstStyle/>
          <a:p>
            <a:r>
              <a:rPr lang="sv-SE" dirty="0">
                <a:latin typeface="Minion Pro" panose="02040503050306020203" pitchFamily="18" charset="0"/>
              </a:rPr>
              <a:t>Vartefter tiden gått har det dock blivit allt tydligare att det också handlar om </a:t>
            </a:r>
            <a:r>
              <a:rPr lang="sv-SE" dirty="0">
                <a:solidFill>
                  <a:srgbClr val="FF0000"/>
                </a:solidFill>
                <a:latin typeface="Minion Pro" panose="02040503050306020203" pitchFamily="18" charset="0"/>
              </a:rPr>
              <a:t>vår demokrati</a:t>
            </a:r>
            <a:r>
              <a:rPr lang="sv-SE" dirty="0">
                <a:latin typeface="Minion Pro" panose="02040503050306020203" pitchFamily="18" charset="0"/>
              </a:rPr>
              <a:t>. </a:t>
            </a:r>
          </a:p>
          <a:p>
            <a:r>
              <a:rPr lang="sv-SE" dirty="0">
                <a:latin typeface="Minion Pro" panose="02040503050306020203" pitchFamily="18" charset="0"/>
              </a:rPr>
              <a:t>Det blir fel när lagstiftning och resurser förläggs till bara den ena sidan. Engagemanget i dammar handlar därmed också om rättvisa, att få göra sin röst hörd och bli lyssnad till på lika villkor.</a:t>
            </a:r>
          </a:p>
          <a:p>
            <a:r>
              <a:rPr lang="sv-SE" dirty="0">
                <a:latin typeface="Minion Pro" panose="02040503050306020203" pitchFamily="18" charset="0"/>
              </a:rPr>
              <a:t>Hembygdsrörelsen 420 000 medlemmar</a:t>
            </a:r>
          </a:p>
          <a:p>
            <a:r>
              <a:rPr lang="sv-SE" dirty="0">
                <a:latin typeface="Minion Pro" panose="02040503050306020203" pitchFamily="18" charset="0"/>
              </a:rPr>
              <a:t>Älvräddarna 3000 och Sportfiskarna 60 000 medlemmar – men det är hit pengarna går för att argumentera för utrivningar</a:t>
            </a:r>
          </a:p>
          <a:p>
            <a:endParaRPr lang="sv-SE" dirty="0">
              <a:latin typeface="Minion Pro" panose="02040503050306020203" pitchFamily="18" charset="0"/>
            </a:endParaRPr>
          </a:p>
          <a:p>
            <a:pPr marL="0" indent="0">
              <a:buNone/>
            </a:pPr>
            <a:endParaRPr lang="sv-SE" dirty="0">
              <a:latin typeface="Minion Pro" panose="02040503050306020203" pitchFamily="18" charset="0"/>
            </a:endParaRP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2587155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82570" y="400636"/>
            <a:ext cx="9871229" cy="1197345"/>
          </a:xfrm>
        </p:spPr>
        <p:txBody>
          <a:bodyPr>
            <a:normAutofit fontScale="90000"/>
          </a:bodyPr>
          <a:lstStyle/>
          <a:p>
            <a:r>
              <a:rPr lang="sv-SE" dirty="0">
                <a:solidFill>
                  <a:srgbClr val="FF0000"/>
                </a:solidFill>
                <a:latin typeface="FuturaBT Book" panose="020B0502020204020303" pitchFamily="34" charset="0"/>
              </a:rPr>
              <a:t>Museum och hembygdsrörelse – vad har vi gjort? I snart 3 år.</a:t>
            </a:r>
          </a:p>
        </p:txBody>
      </p:sp>
      <p:sp>
        <p:nvSpPr>
          <p:cNvPr id="3" name="Platshållare för innehåll 2"/>
          <p:cNvSpPr>
            <a:spLocks noGrp="1"/>
          </p:cNvSpPr>
          <p:nvPr>
            <p:ph idx="1"/>
          </p:nvPr>
        </p:nvSpPr>
        <p:spPr/>
        <p:txBody>
          <a:bodyPr>
            <a:normAutofit lnSpcReduction="10000"/>
          </a:bodyPr>
          <a:lstStyle/>
          <a:p>
            <a:r>
              <a:rPr lang="sv-SE" dirty="0">
                <a:latin typeface="Minion Pro" panose="02040503050306020203" pitchFamily="18" charset="0"/>
              </a:rPr>
              <a:t>Delat ut Venströmplaketten till den som skötte kvarnen i Järle</a:t>
            </a:r>
          </a:p>
          <a:p>
            <a:r>
              <a:rPr lang="sv-SE" dirty="0">
                <a:latin typeface="Minion Pro" panose="02040503050306020203" pitchFamily="18" charset="0"/>
              </a:rPr>
              <a:t>3 debattartiklar i NA (2017) och Land-lantbruk (2017 och 2019)</a:t>
            </a:r>
          </a:p>
          <a:p>
            <a:r>
              <a:rPr lang="sv-SE" dirty="0">
                <a:latin typeface="Minion Pro" panose="02040503050306020203" pitchFamily="18" charset="0"/>
              </a:rPr>
              <a:t>2 konferenser 2017</a:t>
            </a:r>
          </a:p>
          <a:p>
            <a:r>
              <a:rPr lang="sv-SE" dirty="0">
                <a:latin typeface="Minion Pro" panose="02040503050306020203" pitchFamily="18" charset="0"/>
              </a:rPr>
              <a:t>Remissvar </a:t>
            </a:r>
          </a:p>
          <a:p>
            <a:r>
              <a:rPr lang="sv-SE" dirty="0">
                <a:latin typeface="Minion Pro" panose="02040503050306020203" pitchFamily="18" charset="0"/>
              </a:rPr>
              <a:t>Skrivelser till Riksantikvarieämbetet ang. Järle</a:t>
            </a:r>
          </a:p>
          <a:p>
            <a:r>
              <a:rPr lang="sv-SE" dirty="0">
                <a:latin typeface="Minion Pro" panose="02040503050306020203" pitchFamily="18" charset="0"/>
              </a:rPr>
              <a:t>Europarådets 22:andra workshop om landskapskonventionen 2019</a:t>
            </a:r>
          </a:p>
          <a:p>
            <a:r>
              <a:rPr lang="sv-SE" dirty="0">
                <a:latin typeface="Minion Pro" panose="02040503050306020203" pitchFamily="18" charset="0"/>
              </a:rPr>
              <a:t>Intervjuer, samtal</a:t>
            </a:r>
          </a:p>
          <a:p>
            <a:r>
              <a:rPr lang="sv-SE" dirty="0">
                <a:latin typeface="Minion Pro" panose="02040503050306020203" pitchFamily="18" charset="0"/>
              </a:rPr>
              <a:t>Uppvaktat politiker</a:t>
            </a:r>
          </a:p>
          <a:p>
            <a:r>
              <a:rPr lang="sv-SE" dirty="0">
                <a:latin typeface="Minion Pro" panose="02040503050306020203" pitchFamily="18" charset="0"/>
              </a:rPr>
              <a:t>Musslor och </a:t>
            </a:r>
            <a:r>
              <a:rPr lang="sv-SE">
                <a:latin typeface="Minion Pro" panose="02040503050306020203" pitchFamily="18" charset="0"/>
              </a:rPr>
              <a:t>människor … </a:t>
            </a:r>
            <a:endParaRPr lang="sv-SE" dirty="0">
              <a:latin typeface="Minion Pro" panose="02040503050306020203" pitchFamily="18" charset="0"/>
            </a:endParaRPr>
          </a:p>
          <a:p>
            <a:pPr marL="0" indent="0">
              <a:buNone/>
            </a:pPr>
            <a:endParaRPr lang="sv-SE" dirty="0">
              <a:latin typeface="Minion Pro" panose="02040503050306020203" pitchFamily="18" charset="0"/>
            </a:endParaRPr>
          </a:p>
        </p:txBody>
      </p:sp>
      <p:pic>
        <p:nvPicPr>
          <p:cNvPr id="4" name="Bildobjekt 3" descr="G:\Anvisningar\Grafisk profil ÖLM\LOGOTYPER\OLM LOGOTYP JPG\olm_fyrkan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96140" cy="1278384"/>
          </a:xfrm>
          <a:prstGeom prst="rect">
            <a:avLst/>
          </a:prstGeom>
          <a:noFill/>
          <a:ln>
            <a:noFill/>
          </a:ln>
        </p:spPr>
      </p:pic>
    </p:spTree>
    <p:extLst>
      <p:ext uri="{BB962C8B-B14F-4D97-AF65-F5344CB8AC3E}">
        <p14:creationId xmlns:p14="http://schemas.microsoft.com/office/powerpoint/2010/main" val="7688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accent6">
                    <a:lumMod val="75000"/>
                  </a:schemeClr>
                </a:solidFill>
                <a:latin typeface="FuturaBT Book" panose="020B0502020204020303" pitchFamily="34" charset="0"/>
              </a:rPr>
              <a:t>Europarådets ramkonvention om kulturarvets värde för samhället. </a:t>
            </a:r>
          </a:p>
        </p:txBody>
      </p:sp>
      <p:sp>
        <p:nvSpPr>
          <p:cNvPr id="3" name="Platshållare för innehåll 2"/>
          <p:cNvSpPr>
            <a:spLocks noGrp="1"/>
          </p:cNvSpPr>
          <p:nvPr>
            <p:ph idx="1"/>
          </p:nvPr>
        </p:nvSpPr>
        <p:spPr/>
        <p:txBody>
          <a:bodyPr/>
          <a:lstStyle/>
          <a:p>
            <a:pPr marL="0" indent="0">
              <a:buNone/>
            </a:pPr>
            <a:r>
              <a:rPr lang="en-GB" dirty="0" err="1">
                <a:solidFill>
                  <a:schemeClr val="accent6">
                    <a:lumMod val="75000"/>
                  </a:schemeClr>
                </a:solidFill>
                <a:latin typeface="Minion Pro" panose="02040503050306020203" pitchFamily="18" charset="0"/>
              </a:rPr>
              <a:t>Artikel</a:t>
            </a:r>
            <a:r>
              <a:rPr lang="en-GB" dirty="0">
                <a:solidFill>
                  <a:schemeClr val="accent6">
                    <a:lumMod val="75000"/>
                  </a:schemeClr>
                </a:solidFill>
                <a:latin typeface="Minion Pro" panose="02040503050306020203" pitchFamily="18" charset="0"/>
              </a:rPr>
              <a:t> 1 c</a:t>
            </a:r>
            <a:endParaRPr lang="sv-SE" dirty="0">
              <a:solidFill>
                <a:schemeClr val="accent6">
                  <a:lumMod val="75000"/>
                </a:schemeClr>
              </a:solidFill>
              <a:latin typeface="Minion Pro" panose="02040503050306020203" pitchFamily="18" charset="0"/>
            </a:endParaRPr>
          </a:p>
          <a:p>
            <a:pPr marL="0" indent="0">
              <a:buNone/>
            </a:pPr>
            <a:r>
              <a:rPr lang="en-GB" dirty="0">
                <a:solidFill>
                  <a:schemeClr val="accent6">
                    <a:lumMod val="75000"/>
                  </a:schemeClr>
                </a:solidFill>
                <a:latin typeface="Minion Pro" panose="02040503050306020203" pitchFamily="18" charset="0"/>
              </a:rPr>
              <a:t>“emphasise that the conservation of cultural heritage and its sustainable use have </a:t>
            </a:r>
            <a:r>
              <a:rPr lang="en-GB" b="1" dirty="0">
                <a:solidFill>
                  <a:schemeClr val="accent6">
                    <a:lumMod val="75000"/>
                  </a:schemeClr>
                </a:solidFill>
                <a:latin typeface="Minion Pro" panose="02040503050306020203" pitchFamily="18" charset="0"/>
              </a:rPr>
              <a:t>human development and quality of life as their goal</a:t>
            </a:r>
            <a:r>
              <a:rPr lang="en-GB" dirty="0">
                <a:solidFill>
                  <a:schemeClr val="accent6">
                    <a:lumMod val="75000"/>
                  </a:schemeClr>
                </a:solidFill>
                <a:latin typeface="Minion Pro" panose="02040503050306020203" pitchFamily="18" charset="0"/>
              </a:rPr>
              <a:t>”</a:t>
            </a:r>
            <a:endParaRPr lang="sv-SE" dirty="0">
              <a:solidFill>
                <a:schemeClr val="accent6">
                  <a:lumMod val="75000"/>
                </a:schemeClr>
              </a:solidFill>
              <a:latin typeface="Minion Pro" panose="02040503050306020203" pitchFamily="18" charset="0"/>
            </a:endParaRPr>
          </a:p>
        </p:txBody>
      </p:sp>
    </p:spTree>
    <p:extLst>
      <p:ext uri="{BB962C8B-B14F-4D97-AF65-F5344CB8AC3E}">
        <p14:creationId xmlns:p14="http://schemas.microsoft.com/office/powerpoint/2010/main" val="48322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16588" y="207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v-SE" altLang="sv-SE"/>
          </a:p>
        </p:txBody>
      </p:sp>
      <p:sp>
        <p:nvSpPr>
          <p:cNvPr id="12291" name="Text Box 3"/>
          <p:cNvSpPr txBox="1">
            <a:spLocks noChangeArrowheads="1"/>
          </p:cNvSpPr>
          <p:nvPr/>
        </p:nvSpPr>
        <p:spPr bwMode="auto">
          <a:xfrm>
            <a:off x="5159375" y="333375"/>
            <a:ext cx="230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i="1"/>
              <a:t>Gemeinschaft</a:t>
            </a:r>
          </a:p>
        </p:txBody>
      </p:sp>
      <p:sp>
        <p:nvSpPr>
          <p:cNvPr id="12292" name="Text Box 4"/>
          <p:cNvSpPr txBox="1">
            <a:spLocks noChangeArrowheads="1"/>
          </p:cNvSpPr>
          <p:nvPr/>
        </p:nvSpPr>
        <p:spPr bwMode="auto">
          <a:xfrm>
            <a:off x="5016501" y="5734050"/>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i="1"/>
              <a:t>Gesellschaft</a:t>
            </a:r>
          </a:p>
        </p:txBody>
      </p:sp>
      <p:sp>
        <p:nvSpPr>
          <p:cNvPr id="12293" name="Text Box 5"/>
          <p:cNvSpPr txBox="1">
            <a:spLocks noChangeArrowheads="1"/>
          </p:cNvSpPr>
          <p:nvPr/>
        </p:nvSpPr>
        <p:spPr bwMode="auto">
          <a:xfrm>
            <a:off x="1703389" y="2997200"/>
            <a:ext cx="19446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a:t>Individual</a:t>
            </a:r>
          </a:p>
          <a:p>
            <a:pPr>
              <a:spcBef>
                <a:spcPct val="50000"/>
              </a:spcBef>
            </a:pPr>
            <a:r>
              <a:rPr lang="sv-SE" altLang="sv-SE" sz="2000" b="1"/>
              <a:t>Use</a:t>
            </a:r>
          </a:p>
        </p:txBody>
      </p:sp>
      <p:sp>
        <p:nvSpPr>
          <p:cNvPr id="12294" name="Text Box 6"/>
          <p:cNvSpPr txBox="1">
            <a:spLocks noChangeArrowheads="1"/>
          </p:cNvSpPr>
          <p:nvPr/>
        </p:nvSpPr>
        <p:spPr bwMode="auto">
          <a:xfrm>
            <a:off x="8794750" y="2997200"/>
            <a:ext cx="18732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a:t>Authority</a:t>
            </a:r>
          </a:p>
          <a:p>
            <a:pPr>
              <a:spcBef>
                <a:spcPct val="50000"/>
              </a:spcBef>
            </a:pPr>
            <a:r>
              <a:rPr lang="sv-SE" altLang="sv-SE" sz="2000" b="1"/>
              <a:t>Preserve</a:t>
            </a:r>
          </a:p>
        </p:txBody>
      </p:sp>
      <p:sp>
        <p:nvSpPr>
          <p:cNvPr id="12295" name="Text Box 7"/>
          <p:cNvSpPr txBox="1">
            <a:spLocks noChangeArrowheads="1"/>
          </p:cNvSpPr>
          <p:nvPr/>
        </p:nvSpPr>
        <p:spPr bwMode="auto">
          <a:xfrm>
            <a:off x="1774825" y="790575"/>
            <a:ext cx="259238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3200" b="1" dirty="0">
                <a:solidFill>
                  <a:srgbClr val="CC3300"/>
                </a:solidFill>
              </a:rPr>
              <a:t>Relations</a:t>
            </a:r>
          </a:p>
          <a:p>
            <a:pPr>
              <a:spcBef>
                <a:spcPct val="50000"/>
              </a:spcBef>
            </a:pPr>
            <a:r>
              <a:rPr lang="sv-SE" altLang="sv-SE" sz="2000" b="1" dirty="0">
                <a:solidFill>
                  <a:srgbClr val="CC3300"/>
                </a:solidFill>
              </a:rPr>
              <a:t>Citizen</a:t>
            </a:r>
          </a:p>
        </p:txBody>
      </p:sp>
      <p:sp>
        <p:nvSpPr>
          <p:cNvPr id="12296" name="Text Box 8"/>
          <p:cNvSpPr txBox="1">
            <a:spLocks noChangeArrowheads="1"/>
          </p:cNvSpPr>
          <p:nvPr/>
        </p:nvSpPr>
        <p:spPr bwMode="auto">
          <a:xfrm>
            <a:off x="1774825" y="4941889"/>
            <a:ext cx="338455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3200" b="1" dirty="0">
                <a:solidFill>
                  <a:srgbClr val="0070C0"/>
                </a:solidFill>
              </a:rPr>
              <a:t>Market </a:t>
            </a:r>
          </a:p>
          <a:p>
            <a:pPr>
              <a:spcBef>
                <a:spcPct val="50000"/>
              </a:spcBef>
            </a:pPr>
            <a:r>
              <a:rPr lang="sv-SE" altLang="sv-SE" sz="2400" b="1" dirty="0">
                <a:solidFill>
                  <a:srgbClr val="0070C0"/>
                </a:solidFill>
              </a:rPr>
              <a:t>Owner, buyer</a:t>
            </a:r>
          </a:p>
          <a:p>
            <a:pPr>
              <a:spcBef>
                <a:spcPct val="50000"/>
              </a:spcBef>
            </a:pPr>
            <a:endParaRPr lang="sv-SE" altLang="sv-SE" sz="3200" b="1" dirty="0">
              <a:solidFill>
                <a:schemeClr val="accent2"/>
              </a:solidFill>
            </a:endParaRPr>
          </a:p>
        </p:txBody>
      </p:sp>
      <p:sp>
        <p:nvSpPr>
          <p:cNvPr id="12297" name="Text Box 9"/>
          <p:cNvSpPr txBox="1">
            <a:spLocks noChangeArrowheads="1"/>
          </p:cNvSpPr>
          <p:nvPr/>
        </p:nvSpPr>
        <p:spPr bwMode="auto">
          <a:xfrm>
            <a:off x="8256589" y="4941889"/>
            <a:ext cx="216058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3600" b="1" dirty="0" err="1">
                <a:solidFill>
                  <a:srgbClr val="006600"/>
                </a:solidFill>
              </a:rPr>
              <a:t>Law</a:t>
            </a:r>
            <a:endParaRPr lang="sv-SE" altLang="sv-SE" sz="3600" b="1" dirty="0">
              <a:solidFill>
                <a:srgbClr val="006600"/>
              </a:solidFill>
            </a:endParaRPr>
          </a:p>
          <a:p>
            <a:pPr>
              <a:spcBef>
                <a:spcPct val="50000"/>
              </a:spcBef>
            </a:pPr>
            <a:r>
              <a:rPr lang="sv-SE" altLang="sv-SE" sz="2400" b="1" dirty="0" err="1">
                <a:solidFill>
                  <a:srgbClr val="006600"/>
                </a:solidFill>
              </a:rPr>
              <a:t>Subject</a:t>
            </a:r>
            <a:r>
              <a:rPr lang="sv-SE" altLang="sv-SE" sz="2400" b="1" dirty="0">
                <a:solidFill>
                  <a:srgbClr val="006600"/>
                </a:solidFill>
              </a:rPr>
              <a:t> to</a:t>
            </a:r>
          </a:p>
        </p:txBody>
      </p:sp>
      <p:sp>
        <p:nvSpPr>
          <p:cNvPr id="12298" name="Text Box 10"/>
          <p:cNvSpPr txBox="1">
            <a:spLocks noChangeArrowheads="1"/>
          </p:cNvSpPr>
          <p:nvPr/>
        </p:nvSpPr>
        <p:spPr bwMode="auto">
          <a:xfrm>
            <a:off x="8256589" y="820042"/>
            <a:ext cx="32771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3600" b="1" dirty="0">
                <a:solidFill>
                  <a:srgbClr val="FF9900"/>
                </a:solidFill>
              </a:rPr>
              <a:t>Support</a:t>
            </a:r>
            <a:r>
              <a:rPr lang="sv-SE" altLang="sv-SE" dirty="0"/>
              <a:t> </a:t>
            </a:r>
          </a:p>
          <a:p>
            <a:pPr>
              <a:spcBef>
                <a:spcPct val="50000"/>
              </a:spcBef>
            </a:pPr>
            <a:r>
              <a:rPr lang="sv-SE" altLang="sv-SE" sz="2000" b="1" dirty="0" err="1">
                <a:solidFill>
                  <a:srgbClr val="FF9900"/>
                </a:solidFill>
              </a:rPr>
              <a:t>Benefactor</a:t>
            </a:r>
            <a:r>
              <a:rPr lang="sv-SE" altLang="sv-SE" sz="2000" b="1" dirty="0">
                <a:solidFill>
                  <a:srgbClr val="FF9900"/>
                </a:solidFill>
              </a:rPr>
              <a:t> </a:t>
            </a:r>
            <a:r>
              <a:rPr lang="sv-SE" altLang="sv-SE" dirty="0"/>
              <a:t>(</a:t>
            </a:r>
            <a:r>
              <a:rPr lang="sv-SE" altLang="sv-SE" dirty="0" err="1"/>
              <a:t>knowledge</a:t>
            </a:r>
            <a:r>
              <a:rPr lang="sv-SE" altLang="sv-SE" dirty="0"/>
              <a:t>, </a:t>
            </a:r>
            <a:r>
              <a:rPr lang="sv-SE" altLang="sv-SE" dirty="0" err="1"/>
              <a:t>money</a:t>
            </a:r>
            <a:r>
              <a:rPr lang="sv-SE" altLang="sv-SE" dirty="0"/>
              <a:t>, </a:t>
            </a:r>
            <a:r>
              <a:rPr lang="sv-SE" altLang="sv-SE" dirty="0" err="1"/>
              <a:t>technology</a:t>
            </a:r>
            <a:r>
              <a:rPr lang="sv-SE" altLang="sv-SE" dirty="0"/>
              <a:t>)</a:t>
            </a:r>
          </a:p>
        </p:txBody>
      </p:sp>
      <p:sp>
        <p:nvSpPr>
          <p:cNvPr id="12299" name="Text Box 11"/>
          <p:cNvSpPr txBox="1">
            <a:spLocks noChangeArrowheads="1"/>
          </p:cNvSpPr>
          <p:nvPr/>
        </p:nvSpPr>
        <p:spPr bwMode="auto">
          <a:xfrm>
            <a:off x="5303837" y="2961304"/>
            <a:ext cx="1655763" cy="52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800" b="1" dirty="0">
                <a:solidFill>
                  <a:srgbClr val="FF0066"/>
                </a:solidFill>
              </a:rPr>
              <a:t>HERITAGE</a:t>
            </a:r>
          </a:p>
        </p:txBody>
      </p:sp>
      <p:sp>
        <p:nvSpPr>
          <p:cNvPr id="12300" name="Text Box 12"/>
          <p:cNvSpPr txBox="1">
            <a:spLocks noChangeArrowheads="1"/>
          </p:cNvSpPr>
          <p:nvPr/>
        </p:nvSpPr>
        <p:spPr bwMode="auto">
          <a:xfrm>
            <a:off x="5519738" y="4005264"/>
            <a:ext cx="1439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000" i="1"/>
              <a:t>Rules</a:t>
            </a:r>
          </a:p>
        </p:txBody>
      </p:sp>
      <p:sp>
        <p:nvSpPr>
          <p:cNvPr id="12301" name="Text Box 13"/>
          <p:cNvSpPr txBox="1">
            <a:spLocks noChangeArrowheads="1"/>
          </p:cNvSpPr>
          <p:nvPr/>
        </p:nvSpPr>
        <p:spPr bwMode="auto">
          <a:xfrm>
            <a:off x="3018408" y="2230437"/>
            <a:ext cx="250133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000" i="1" dirty="0"/>
              <a:t>Argument/</a:t>
            </a:r>
            <a:r>
              <a:rPr lang="sv-SE" altLang="sv-SE" sz="2000" i="1" dirty="0" err="1"/>
              <a:t>Discussion</a:t>
            </a:r>
            <a:endParaRPr lang="sv-SE" altLang="sv-SE" sz="2000" i="1" dirty="0"/>
          </a:p>
          <a:p>
            <a:pPr>
              <a:spcBef>
                <a:spcPct val="50000"/>
              </a:spcBef>
            </a:pPr>
            <a:r>
              <a:rPr lang="sv-SE" altLang="sv-SE" sz="2000" i="1" dirty="0" err="1"/>
              <a:t>Legitimacy</a:t>
            </a:r>
            <a:endParaRPr lang="sv-SE" altLang="sv-SE" sz="2000" i="1" dirty="0"/>
          </a:p>
        </p:txBody>
      </p:sp>
      <p:sp>
        <p:nvSpPr>
          <p:cNvPr id="12302" name="Text Box 14"/>
          <p:cNvSpPr txBox="1">
            <a:spLocks noChangeArrowheads="1"/>
          </p:cNvSpPr>
          <p:nvPr/>
        </p:nvSpPr>
        <p:spPr bwMode="auto">
          <a:xfrm>
            <a:off x="6853006" y="2294785"/>
            <a:ext cx="258944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000" i="1" dirty="0"/>
              <a:t>Statement/Decision</a:t>
            </a:r>
          </a:p>
          <a:p>
            <a:pPr>
              <a:spcBef>
                <a:spcPct val="50000"/>
              </a:spcBef>
            </a:pPr>
            <a:r>
              <a:rPr lang="sv-SE" altLang="sv-SE" sz="2000" i="1" dirty="0" err="1"/>
              <a:t>Affect</a:t>
            </a:r>
            <a:endParaRPr lang="sv-SE" altLang="sv-SE" sz="2000" i="1" dirty="0"/>
          </a:p>
        </p:txBody>
      </p:sp>
      <p:sp>
        <p:nvSpPr>
          <p:cNvPr id="12303" name="Line 15"/>
          <p:cNvSpPr>
            <a:spLocks noChangeShapeType="1"/>
          </p:cNvSpPr>
          <p:nvPr/>
        </p:nvSpPr>
        <p:spPr bwMode="auto">
          <a:xfrm>
            <a:off x="4800600" y="3141664"/>
            <a:ext cx="647700" cy="11525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304" name="Line 16"/>
          <p:cNvSpPr>
            <a:spLocks noChangeShapeType="1"/>
          </p:cNvSpPr>
          <p:nvPr/>
        </p:nvSpPr>
        <p:spPr bwMode="auto">
          <a:xfrm>
            <a:off x="5591176" y="2492375"/>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305" name="Line 17"/>
          <p:cNvSpPr>
            <a:spLocks noChangeShapeType="1"/>
          </p:cNvSpPr>
          <p:nvPr/>
        </p:nvSpPr>
        <p:spPr bwMode="auto">
          <a:xfrm flipV="1">
            <a:off x="6600825" y="2997201"/>
            <a:ext cx="863600" cy="12239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306" name="Line 18"/>
          <p:cNvSpPr>
            <a:spLocks noChangeShapeType="1"/>
          </p:cNvSpPr>
          <p:nvPr/>
        </p:nvSpPr>
        <p:spPr bwMode="auto">
          <a:xfrm>
            <a:off x="6096000" y="908050"/>
            <a:ext cx="0" cy="4897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307" name="Line 19"/>
          <p:cNvSpPr>
            <a:spLocks noChangeShapeType="1"/>
          </p:cNvSpPr>
          <p:nvPr/>
        </p:nvSpPr>
        <p:spPr bwMode="auto">
          <a:xfrm>
            <a:off x="3359150" y="3213100"/>
            <a:ext cx="53292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pic>
        <p:nvPicPr>
          <p:cNvPr id="20" name="Bildobjekt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200486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9157" y="0"/>
            <a:ext cx="10515600" cy="1001337"/>
          </a:xfrm>
        </p:spPr>
        <p:txBody>
          <a:bodyPr/>
          <a:lstStyle/>
          <a:p>
            <a:r>
              <a:rPr lang="sv-SE" dirty="0">
                <a:solidFill>
                  <a:schemeClr val="accent6">
                    <a:lumMod val="75000"/>
                  </a:schemeClr>
                </a:solidFill>
                <a:latin typeface="FuturaBT Book" panose="020B0502020204020303" pitchFamily="34" charset="0"/>
              </a:rPr>
              <a:t>Europarådets landskapskonvention</a:t>
            </a:r>
          </a:p>
        </p:txBody>
      </p:sp>
      <p:sp>
        <p:nvSpPr>
          <p:cNvPr id="3" name="Platshållare för innehåll 2"/>
          <p:cNvSpPr>
            <a:spLocks noGrp="1"/>
          </p:cNvSpPr>
          <p:nvPr>
            <p:ph idx="1"/>
          </p:nvPr>
        </p:nvSpPr>
        <p:spPr>
          <a:xfrm>
            <a:off x="825623" y="1402672"/>
            <a:ext cx="10537055" cy="4827557"/>
          </a:xfrm>
        </p:spPr>
        <p:txBody>
          <a:bodyPr>
            <a:normAutofit fontScale="77500" lnSpcReduction="20000"/>
          </a:bodyPr>
          <a:lstStyle/>
          <a:p>
            <a:r>
              <a:rPr lang="sv-SE" dirty="0">
                <a:solidFill>
                  <a:schemeClr val="accent6">
                    <a:lumMod val="75000"/>
                  </a:schemeClr>
                </a:solidFill>
                <a:latin typeface="Minion Pro" panose="02040503050306020203" pitchFamily="18" charset="0"/>
              </a:rPr>
              <a:t>som konstaterar att landskapet spelar en viktig roll av allmänt intresse på det kulturella, </a:t>
            </a:r>
          </a:p>
          <a:p>
            <a:pPr marL="0" indent="0">
              <a:buNone/>
            </a:pPr>
            <a:r>
              <a:rPr lang="sv-SE" dirty="0">
                <a:solidFill>
                  <a:schemeClr val="accent6">
                    <a:lumMod val="75000"/>
                  </a:schemeClr>
                </a:solidFill>
                <a:latin typeface="Minion Pro" panose="02040503050306020203" pitchFamily="18" charset="0"/>
              </a:rPr>
              <a:t>ekologiska, miljömässiga och sociala planet, och utgör en resurs som är gynnsam för </a:t>
            </a:r>
          </a:p>
          <a:p>
            <a:pPr marL="0" indent="0">
              <a:buNone/>
            </a:pPr>
            <a:r>
              <a:rPr lang="sv-SE" dirty="0">
                <a:solidFill>
                  <a:schemeClr val="accent6">
                    <a:lumMod val="75000"/>
                  </a:schemeClr>
                </a:solidFill>
                <a:latin typeface="Minion Pro" panose="02040503050306020203" pitchFamily="18" charset="0"/>
              </a:rPr>
              <a:t>ekonomisk verksamhet och att skydd, förvaltning och planering av landskap kan bidra till </a:t>
            </a:r>
          </a:p>
          <a:p>
            <a:pPr marL="0" indent="0">
              <a:buNone/>
            </a:pPr>
            <a:r>
              <a:rPr lang="sv-SE" dirty="0">
                <a:solidFill>
                  <a:schemeClr val="accent6">
                    <a:lumMod val="75000"/>
                  </a:schemeClr>
                </a:solidFill>
                <a:latin typeface="Minion Pro" panose="02040503050306020203" pitchFamily="18" charset="0"/>
              </a:rPr>
              <a:t>att skapa arbetstillfällen, </a:t>
            </a:r>
          </a:p>
          <a:p>
            <a:pPr marL="0" indent="0">
              <a:buNone/>
            </a:pPr>
            <a:r>
              <a:rPr lang="sv-SE" dirty="0">
                <a:solidFill>
                  <a:schemeClr val="accent6">
                    <a:lumMod val="75000"/>
                  </a:schemeClr>
                </a:solidFill>
                <a:latin typeface="Minion Pro" panose="02040503050306020203" pitchFamily="18" charset="0"/>
              </a:rPr>
              <a:t> </a:t>
            </a:r>
          </a:p>
          <a:p>
            <a:r>
              <a:rPr lang="sv-SE" dirty="0">
                <a:solidFill>
                  <a:schemeClr val="accent6">
                    <a:lumMod val="75000"/>
                  </a:schemeClr>
                </a:solidFill>
                <a:latin typeface="Minion Pro" panose="02040503050306020203" pitchFamily="18" charset="0"/>
              </a:rPr>
              <a:t>som är medvetna om att landskapet bidrar till att skapa lokala kulturer och att det är en </a:t>
            </a:r>
          </a:p>
          <a:p>
            <a:pPr marL="0" indent="0">
              <a:buNone/>
            </a:pPr>
            <a:r>
              <a:rPr lang="sv-SE" dirty="0">
                <a:solidFill>
                  <a:schemeClr val="accent6">
                    <a:lumMod val="75000"/>
                  </a:schemeClr>
                </a:solidFill>
                <a:latin typeface="Minion Pro" panose="02040503050306020203" pitchFamily="18" charset="0"/>
              </a:rPr>
              <a:t>grundläggande beståndsdel i det europeiska natur- och kulturarvet, som bidrar till </a:t>
            </a:r>
          </a:p>
          <a:p>
            <a:pPr marL="0" indent="0">
              <a:buNone/>
            </a:pPr>
            <a:r>
              <a:rPr lang="sv-SE" dirty="0">
                <a:solidFill>
                  <a:schemeClr val="accent6">
                    <a:lumMod val="75000"/>
                  </a:schemeClr>
                </a:solidFill>
                <a:latin typeface="Minion Pro" panose="02040503050306020203" pitchFamily="18" charset="0"/>
              </a:rPr>
              <a:t>människornas välbefinnande och till att stärka den europeiska identiteten, </a:t>
            </a:r>
          </a:p>
          <a:p>
            <a:pPr marL="0" indent="0">
              <a:buNone/>
            </a:pPr>
            <a:r>
              <a:rPr lang="sv-SE" dirty="0">
                <a:solidFill>
                  <a:schemeClr val="accent6">
                    <a:lumMod val="75000"/>
                  </a:schemeClr>
                </a:solidFill>
                <a:latin typeface="Minion Pro" panose="02040503050306020203" pitchFamily="18" charset="0"/>
              </a:rPr>
              <a:t> </a:t>
            </a:r>
          </a:p>
          <a:p>
            <a:r>
              <a:rPr lang="sv-SE" dirty="0">
                <a:solidFill>
                  <a:schemeClr val="accent6">
                    <a:lumMod val="75000"/>
                  </a:schemeClr>
                </a:solidFill>
                <a:latin typeface="Minion Pro" panose="02040503050306020203" pitchFamily="18" charset="0"/>
              </a:rPr>
              <a:t>som erkänner att landskapet är en viktig del av människornas livskvalitet överallt: i </a:t>
            </a:r>
          </a:p>
          <a:p>
            <a:pPr marL="0" indent="0">
              <a:buNone/>
            </a:pPr>
            <a:r>
              <a:rPr lang="sv-SE" dirty="0">
                <a:solidFill>
                  <a:schemeClr val="accent6">
                    <a:lumMod val="75000"/>
                  </a:schemeClr>
                </a:solidFill>
                <a:latin typeface="Minion Pro" panose="02040503050306020203" pitchFamily="18" charset="0"/>
              </a:rPr>
              <a:t>stadsområden och på landsbygden, i såväl vanvårdade områden som områden med hög </a:t>
            </a:r>
          </a:p>
          <a:p>
            <a:pPr marL="0" indent="0">
              <a:buNone/>
            </a:pPr>
            <a:r>
              <a:rPr lang="sv-SE" dirty="0">
                <a:solidFill>
                  <a:schemeClr val="accent6">
                    <a:lumMod val="75000"/>
                  </a:schemeClr>
                </a:solidFill>
                <a:latin typeface="Minion Pro" panose="02040503050306020203" pitchFamily="18" charset="0"/>
              </a:rPr>
              <a:t>kvalitet, såväl vardagliga områden som områden som anses vara särskilt vackra,</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148283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8585" y="0"/>
            <a:ext cx="10396171" cy="1189608"/>
          </a:xfrm>
        </p:spPr>
        <p:txBody>
          <a:bodyPr>
            <a:normAutofit fontScale="90000"/>
          </a:bodyPr>
          <a:lstStyle/>
          <a:p>
            <a:r>
              <a:rPr lang="sv-SE" dirty="0">
                <a:solidFill>
                  <a:schemeClr val="accent6">
                    <a:lumMod val="75000"/>
                  </a:schemeClr>
                </a:solidFill>
                <a:latin typeface="FuturaBT Book" panose="020B0502020204020303" pitchFamily="34" charset="0"/>
              </a:rPr>
              <a:t>ELC:S definition av landskap samt skrivningar om medverkan</a:t>
            </a:r>
          </a:p>
        </p:txBody>
      </p:sp>
      <p:sp>
        <p:nvSpPr>
          <p:cNvPr id="3" name="Platshållare för innehåll 2"/>
          <p:cNvSpPr>
            <a:spLocks noGrp="1"/>
          </p:cNvSpPr>
          <p:nvPr>
            <p:ph idx="1"/>
          </p:nvPr>
        </p:nvSpPr>
        <p:spPr>
          <a:xfrm>
            <a:off x="825623" y="1402672"/>
            <a:ext cx="10537055" cy="4827557"/>
          </a:xfrm>
        </p:spPr>
        <p:txBody>
          <a:bodyPr/>
          <a:lstStyle/>
          <a:p>
            <a:r>
              <a:rPr lang="sv-SE" dirty="0">
                <a:solidFill>
                  <a:schemeClr val="accent6">
                    <a:lumMod val="75000"/>
                  </a:schemeClr>
                </a:solidFill>
                <a:latin typeface="Minion Pro" panose="02040503050306020203" pitchFamily="18" charset="0"/>
              </a:rPr>
              <a:t> ett område sådant som det uppfattas av människor och vars karaktär är resultatet av påverkan av och samspel mellan naturliga och/eller mänskliga faktorer, </a:t>
            </a:r>
          </a:p>
          <a:p>
            <a:pPr marL="0" indent="0">
              <a:buNone/>
            </a:pPr>
            <a:endParaRPr lang="sv-SE" dirty="0">
              <a:solidFill>
                <a:schemeClr val="accent6">
                  <a:lumMod val="75000"/>
                </a:schemeClr>
              </a:solidFill>
              <a:latin typeface="Minion Pro" panose="02040503050306020203" pitchFamily="18" charset="0"/>
            </a:endParaRPr>
          </a:p>
          <a:p>
            <a:r>
              <a:rPr lang="sv-SE" dirty="0">
                <a:solidFill>
                  <a:schemeClr val="accent6">
                    <a:lumMod val="75000"/>
                  </a:schemeClr>
                </a:solidFill>
                <a:latin typeface="Minion Pro" panose="02040503050306020203" pitchFamily="18" charset="0"/>
              </a:rPr>
              <a:t>att införa förfaranden för medverkan från allmänheten, lokala och regionala myndigheter och andra parter med intresse för att utforma och genomföra den landskapspolitik som anges i punkt b ovan, </a:t>
            </a:r>
          </a:p>
          <a:p>
            <a:endParaRPr lang="sv-SE" dirty="0">
              <a:solidFill>
                <a:schemeClr val="accent6">
                  <a:lumMod val="75000"/>
                </a:schemeClr>
              </a:solidFill>
              <a:latin typeface="Minion Pro" panose="02040503050306020203" pitchFamily="18" charset="0"/>
            </a:endParaRPr>
          </a:p>
          <a:p>
            <a:r>
              <a:rPr lang="sv-SE" dirty="0">
                <a:solidFill>
                  <a:schemeClr val="accent6">
                    <a:lumMod val="75000"/>
                  </a:schemeClr>
                </a:solidFill>
                <a:latin typeface="Minion Pro" panose="02040503050306020203" pitchFamily="18" charset="0"/>
              </a:rPr>
              <a:t>I Sverige har ingen enskild myndighet någon utpekad särställning eller ansvar för konventionen. </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316113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16588" y="2079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v-SE" altLang="sv-SE"/>
          </a:p>
        </p:txBody>
      </p:sp>
      <p:sp>
        <p:nvSpPr>
          <p:cNvPr id="12291" name="Text Box 3"/>
          <p:cNvSpPr txBox="1">
            <a:spLocks noChangeArrowheads="1"/>
          </p:cNvSpPr>
          <p:nvPr/>
        </p:nvSpPr>
        <p:spPr bwMode="auto">
          <a:xfrm>
            <a:off x="5033639" y="333377"/>
            <a:ext cx="22105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400" b="1" i="1" dirty="0"/>
              <a:t>Gör motstånd</a:t>
            </a:r>
          </a:p>
        </p:txBody>
      </p:sp>
      <p:sp>
        <p:nvSpPr>
          <p:cNvPr id="12292" name="Text Box 4"/>
          <p:cNvSpPr txBox="1">
            <a:spLocks noChangeArrowheads="1"/>
          </p:cNvSpPr>
          <p:nvPr/>
        </p:nvSpPr>
        <p:spPr bwMode="auto">
          <a:xfrm>
            <a:off x="5565482" y="5806682"/>
            <a:ext cx="20730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2400" b="1" i="1" dirty="0"/>
              <a:t>Är spänstigt</a:t>
            </a:r>
          </a:p>
        </p:txBody>
      </p:sp>
      <p:sp>
        <p:nvSpPr>
          <p:cNvPr id="12293" name="Text Box 5"/>
          <p:cNvSpPr txBox="1">
            <a:spLocks noChangeArrowheads="1"/>
          </p:cNvSpPr>
          <p:nvPr/>
        </p:nvSpPr>
        <p:spPr bwMode="auto">
          <a:xfrm>
            <a:off x="1631505" y="2981073"/>
            <a:ext cx="19446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dirty="0"/>
              <a:t>uppfatta</a:t>
            </a:r>
          </a:p>
          <a:p>
            <a:pPr>
              <a:spcBef>
                <a:spcPct val="50000"/>
              </a:spcBef>
            </a:pPr>
            <a:endParaRPr lang="sv-SE" altLang="sv-SE" sz="2000" b="1" dirty="0"/>
          </a:p>
        </p:txBody>
      </p:sp>
      <p:sp>
        <p:nvSpPr>
          <p:cNvPr id="12294" name="Text Box 6"/>
          <p:cNvSpPr txBox="1">
            <a:spLocks noChangeArrowheads="1"/>
          </p:cNvSpPr>
          <p:nvPr/>
        </p:nvSpPr>
        <p:spPr bwMode="auto">
          <a:xfrm>
            <a:off x="8688388" y="2924944"/>
            <a:ext cx="1873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2400" b="1" dirty="0"/>
              <a:t>värdera</a:t>
            </a:r>
          </a:p>
          <a:p>
            <a:pPr>
              <a:spcBef>
                <a:spcPct val="50000"/>
              </a:spcBef>
            </a:pPr>
            <a:endParaRPr lang="sv-SE" altLang="sv-SE" sz="2400" b="1" dirty="0"/>
          </a:p>
          <a:p>
            <a:pPr>
              <a:spcBef>
                <a:spcPct val="50000"/>
              </a:spcBef>
            </a:pPr>
            <a:endParaRPr lang="sv-SE" altLang="sv-SE" sz="2000" b="1" dirty="0"/>
          </a:p>
        </p:txBody>
      </p:sp>
      <p:sp>
        <p:nvSpPr>
          <p:cNvPr id="12295" name="Text Box 7"/>
          <p:cNvSpPr txBox="1">
            <a:spLocks noChangeArrowheads="1"/>
          </p:cNvSpPr>
          <p:nvPr/>
        </p:nvSpPr>
        <p:spPr bwMode="auto">
          <a:xfrm>
            <a:off x="2063750" y="692151"/>
            <a:ext cx="25923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altLang="sv-SE" sz="3600" b="1" dirty="0">
                <a:solidFill>
                  <a:srgbClr val="CC3300"/>
                </a:solidFill>
              </a:rPr>
              <a:t>älskare</a:t>
            </a:r>
          </a:p>
        </p:txBody>
      </p:sp>
      <p:sp>
        <p:nvSpPr>
          <p:cNvPr id="12296" name="Text Box 8"/>
          <p:cNvSpPr txBox="1">
            <a:spLocks noChangeArrowheads="1"/>
          </p:cNvSpPr>
          <p:nvPr/>
        </p:nvSpPr>
        <p:spPr bwMode="auto">
          <a:xfrm>
            <a:off x="2032210" y="4187835"/>
            <a:ext cx="2166928"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3200" b="1" dirty="0">
                <a:solidFill>
                  <a:schemeClr val="accent2"/>
                </a:solidFill>
              </a:rPr>
              <a:t> </a:t>
            </a:r>
          </a:p>
          <a:p>
            <a:pPr>
              <a:spcBef>
                <a:spcPct val="50000"/>
              </a:spcBef>
            </a:pPr>
            <a:r>
              <a:rPr lang="sv-SE" altLang="sv-SE" sz="3600" b="1" dirty="0">
                <a:solidFill>
                  <a:srgbClr val="0070C0"/>
                </a:solidFill>
              </a:rPr>
              <a:t>beundrare</a:t>
            </a:r>
          </a:p>
          <a:p>
            <a:pPr>
              <a:spcBef>
                <a:spcPct val="50000"/>
              </a:spcBef>
            </a:pPr>
            <a:endParaRPr lang="sv-SE" altLang="sv-SE" sz="3200" b="1" dirty="0">
              <a:solidFill>
                <a:schemeClr val="accent2"/>
              </a:solidFill>
            </a:endParaRPr>
          </a:p>
        </p:txBody>
      </p:sp>
      <p:sp>
        <p:nvSpPr>
          <p:cNvPr id="12297" name="Text Box 9"/>
          <p:cNvSpPr txBox="1">
            <a:spLocks noChangeArrowheads="1"/>
          </p:cNvSpPr>
          <p:nvPr/>
        </p:nvSpPr>
        <p:spPr bwMode="auto">
          <a:xfrm>
            <a:off x="8112276" y="4941887"/>
            <a:ext cx="28813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3600" b="1" dirty="0">
                <a:solidFill>
                  <a:srgbClr val="006600"/>
                </a:solidFill>
              </a:rPr>
              <a:t>ägare</a:t>
            </a:r>
            <a:endParaRPr lang="sv-SE" altLang="sv-SE" sz="2400" b="1" dirty="0">
              <a:solidFill>
                <a:srgbClr val="006600"/>
              </a:solidFill>
            </a:endParaRPr>
          </a:p>
        </p:txBody>
      </p:sp>
      <p:sp>
        <p:nvSpPr>
          <p:cNvPr id="12298" name="Text Box 10"/>
          <p:cNvSpPr txBox="1">
            <a:spLocks noChangeArrowheads="1"/>
          </p:cNvSpPr>
          <p:nvPr/>
        </p:nvSpPr>
        <p:spPr bwMode="auto">
          <a:xfrm>
            <a:off x="8112276" y="630595"/>
            <a:ext cx="20161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3600" b="1" dirty="0">
                <a:solidFill>
                  <a:srgbClr val="FF9900"/>
                </a:solidFill>
              </a:rPr>
              <a:t>vårdare</a:t>
            </a:r>
            <a:endParaRPr lang="sv-SE" altLang="sv-SE" dirty="0"/>
          </a:p>
        </p:txBody>
      </p:sp>
      <p:sp>
        <p:nvSpPr>
          <p:cNvPr id="12299" name="Text Box 11"/>
          <p:cNvSpPr txBox="1">
            <a:spLocks noChangeArrowheads="1"/>
          </p:cNvSpPr>
          <p:nvPr/>
        </p:nvSpPr>
        <p:spPr bwMode="auto">
          <a:xfrm>
            <a:off x="4261729" y="2751435"/>
            <a:ext cx="45366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altLang="sv-SE" sz="5400" b="1" dirty="0">
                <a:solidFill>
                  <a:srgbClr val="FF0066"/>
                </a:solidFill>
              </a:rPr>
              <a:t>LANDSKAP</a:t>
            </a:r>
          </a:p>
        </p:txBody>
      </p:sp>
      <p:sp>
        <p:nvSpPr>
          <p:cNvPr id="12306" name="Line 18"/>
          <p:cNvSpPr>
            <a:spLocks noChangeShapeType="1"/>
          </p:cNvSpPr>
          <p:nvPr/>
        </p:nvSpPr>
        <p:spPr bwMode="auto">
          <a:xfrm>
            <a:off x="6096000" y="908050"/>
            <a:ext cx="0" cy="4897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2307" name="Line 19"/>
          <p:cNvSpPr>
            <a:spLocks noChangeShapeType="1"/>
          </p:cNvSpPr>
          <p:nvPr/>
        </p:nvSpPr>
        <p:spPr bwMode="auto">
          <a:xfrm>
            <a:off x="3359150" y="3213100"/>
            <a:ext cx="532923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pic>
        <p:nvPicPr>
          <p:cNvPr id="14" name="Bildobjekt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Tree>
    <p:extLst>
      <p:ext uri="{BB962C8B-B14F-4D97-AF65-F5344CB8AC3E}">
        <p14:creationId xmlns:p14="http://schemas.microsoft.com/office/powerpoint/2010/main" val="355071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0"/>
          </p:nvPr>
        </p:nvSpPr>
        <p:spPr/>
        <p:txBody>
          <a:bodyPr/>
          <a:lstStyle/>
          <a:p>
            <a:fld id="{015B4E57-7BB7-4FF6-9897-80B0794C3CC4}" type="slidenum">
              <a:rPr lang="sv-SE" altLang="sv-SE"/>
              <a:pPr/>
              <a:t>9</a:t>
            </a:fld>
            <a:endParaRPr lang="sv-SE" altLang="sv-SE"/>
          </a:p>
        </p:txBody>
      </p:sp>
      <p:sp>
        <p:nvSpPr>
          <p:cNvPr id="5" name="Platshållare för datum 4"/>
          <p:cNvSpPr>
            <a:spLocks noGrp="1"/>
          </p:cNvSpPr>
          <p:nvPr>
            <p:ph type="dt" sz="half" idx="11"/>
          </p:nvPr>
        </p:nvSpPr>
        <p:spPr/>
        <p:txBody>
          <a:bodyPr/>
          <a:lstStyle/>
          <a:p>
            <a:fld id="{1072E390-AD94-4AE5-8153-5621D88B8D13}" type="datetime1">
              <a:rPr lang="sv-SE" altLang="sv-SE"/>
              <a:pPr/>
              <a:t>2019-10-22</a:t>
            </a:fld>
            <a:endParaRPr lang="sv-SE" altLang="sv-SE"/>
          </a:p>
        </p:txBody>
      </p:sp>
      <p:pic>
        <p:nvPicPr>
          <p:cNvPr id="101394" name="Picture 18" descr="Västra strö"/>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09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832094730"/>
              </p:ext>
            </p:extLst>
          </p:nvPr>
        </p:nvGraphicFramePr>
        <p:xfrm>
          <a:off x="2063750" y="549276"/>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Bildobjekt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0" y="0"/>
            <a:ext cx="1001337" cy="1001337"/>
          </a:xfrm>
          <a:prstGeom prst="rect">
            <a:avLst/>
          </a:prstGeom>
        </p:spPr>
      </p:pic>
      <p:sp>
        <p:nvSpPr>
          <p:cNvPr id="3" name="textruta 2"/>
          <p:cNvSpPr txBox="1"/>
          <p:nvPr/>
        </p:nvSpPr>
        <p:spPr>
          <a:xfrm>
            <a:off x="1524000" y="6223000"/>
            <a:ext cx="3344333" cy="369332"/>
          </a:xfrm>
          <a:prstGeom prst="rect">
            <a:avLst/>
          </a:prstGeom>
          <a:noFill/>
        </p:spPr>
        <p:txBody>
          <a:bodyPr wrap="square" rtlCol="0">
            <a:spAutoFit/>
          </a:bodyPr>
          <a:lstStyle/>
          <a:p>
            <a:r>
              <a:rPr lang="sv-SE" dirty="0"/>
              <a:t>UTANFÖRSKAP</a:t>
            </a:r>
          </a:p>
        </p:txBody>
      </p:sp>
    </p:spTree>
    <p:extLst>
      <p:ext uri="{BB962C8B-B14F-4D97-AF65-F5344CB8AC3E}">
        <p14:creationId xmlns:p14="http://schemas.microsoft.com/office/powerpoint/2010/main" val="36689910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1860</Words>
  <Application>Microsoft Office PowerPoint</Application>
  <PresentationFormat>Bredbild</PresentationFormat>
  <Paragraphs>205</Paragraphs>
  <Slides>35</Slides>
  <Notes>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35</vt:i4>
      </vt:variant>
    </vt:vector>
  </HeadingPairs>
  <TitlesOfParts>
    <vt:vector size="41" baseType="lpstr">
      <vt:lpstr>Arial</vt:lpstr>
      <vt:lpstr>Calibri</vt:lpstr>
      <vt:lpstr>Calibri Light</vt:lpstr>
      <vt:lpstr>FuturaBT Book</vt:lpstr>
      <vt:lpstr>Minion Pro</vt:lpstr>
      <vt:lpstr>Office-tema</vt:lpstr>
      <vt:lpstr>Vattenlandskapens betydelse – för historiemedvetande och demokrati</vt:lpstr>
      <vt:lpstr>Delaktighetsbaserad kulturarvsstyrning</vt:lpstr>
      <vt:lpstr>Delaktighetsbaserad kulturarvsstyrning innebär t.ex. att </vt:lpstr>
      <vt:lpstr>Europarådets ramkonvention om kulturarvets värde för samhället. </vt:lpstr>
      <vt:lpstr>PowerPoint-presentation</vt:lpstr>
      <vt:lpstr>Europarådets landskapskonvention</vt:lpstr>
      <vt:lpstr>ELC:S definition av landskap samt skrivningar om medverkan</vt:lpstr>
      <vt:lpstr>PowerPoint-presentation</vt:lpstr>
      <vt:lpstr>PowerPoint-presentation</vt:lpstr>
      <vt:lpstr>Århuskonventionen</vt:lpstr>
      <vt:lpstr>Inget nytt under solen …</vt:lpstr>
      <vt:lpstr>Dammen en bifigur som hamnat i rampljuset</vt:lpstr>
      <vt:lpstr>Noraskogs bergslag</vt:lpstr>
      <vt:lpstr>Noraskogs bergslag – 15-20 km radie med Nora i centrum</vt:lpstr>
      <vt:lpstr>Pershyttans kulturreservat</vt:lpstr>
      <vt:lpstr>Bergsmän 1200-tal</vt:lpstr>
      <vt:lpstr>Nora –  stadsprivilegier 1643</vt:lpstr>
      <vt:lpstr>Järle stad 1642 – Noraskogs bergslags utpost – alla vattendrag och sjöar avvattnas genom Järleån Berättar statens ”järnhistoria”</vt:lpstr>
      <vt:lpstr>Örebro slott, 12-1300-tal</vt:lpstr>
      <vt:lpstr>Jerle stationshus – 1854 – det första i Sverige</vt:lpstr>
      <vt:lpstr>Hot mot kulturarv och historiemedvetande</vt:lpstr>
      <vt:lpstr>Historiemedvetande – i skolans ämnesplan sedan 2010 – ett etablerat begrepp?</vt:lpstr>
      <vt:lpstr>Historiemedvetande – sammanhang och konsekvenser</vt:lpstr>
      <vt:lpstr>Varför är historiemedvetande viktigt? </vt:lpstr>
      <vt:lpstr>Kvarnbäcken - Lerkesån vid Pershyttan</vt:lpstr>
      <vt:lpstr>Orsak och verkan eller minsta motståndets lag … </vt:lpstr>
      <vt:lpstr>Skev maktbalans och snäva perspektiv –  riskerar göra oss urarva på kulturarv och historiemedvetande</vt:lpstr>
      <vt:lpstr>Konsthantverkare som länge och långsiktigt byggt företagande i Järle</vt:lpstr>
      <vt:lpstr>Sportfiskare och älvräddare</vt:lpstr>
      <vt:lpstr>PowerPoint-presentation</vt:lpstr>
      <vt:lpstr>Naturvården har problem med tiden!</vt:lpstr>
      <vt:lpstr>Före oss syndafloden  </vt:lpstr>
      <vt:lpstr>Järnets historia - en pinsam påminnelse?</vt:lpstr>
      <vt:lpstr>Få göra sin röst hörd och bli lyssnad till</vt:lpstr>
      <vt:lpstr>Museum och hembygdsrörelse – vad har vi gjort? I snart 3 år.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Dammar – historiemedvetande och demokrati</dc:title>
  <dc:creator>Birgitta Johansen</dc:creator>
  <cp:lastModifiedBy>Olov Norin</cp:lastModifiedBy>
  <cp:revision>82</cp:revision>
  <dcterms:created xsi:type="dcterms:W3CDTF">2019-07-30T09:03:36Z</dcterms:created>
  <dcterms:modified xsi:type="dcterms:W3CDTF">2019-10-22T11:44:27Z</dcterms:modified>
</cp:coreProperties>
</file>